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307" r:id="rId9"/>
  </p:sldIdLst>
  <p:sldSz cx="18288000" cy="10287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Cambria" panose="02040503050406030204" pitchFamily="18" charset="0"/>
      <p:regular r:id="rId15"/>
      <p:bold r:id="rId16"/>
      <p:italic r:id="rId17"/>
      <p:boldItalic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240">
          <p15:clr>
            <a:srgbClr val="A4A3A4"/>
          </p15:clr>
        </p15:guide>
        <p15:guide id="2" pos="576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63" roundtripDataSignature="AMtx7mgpCoOobf1sL7tv3r34IqnbuT/W+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78D5649-FDD2-4490-9AF1-EEA02EDB5834}">
  <a:tblStyle styleId="{978D5649-FDD2-4490-9AF1-EEA02EDB5834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573C3027-282D-4AFE-B08D-35375F5A2BA6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594" y="78"/>
      </p:cViewPr>
      <p:guideLst>
        <p:guide orient="horz" pos="3240"/>
        <p:guide pos="57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63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6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6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3" name="Google Shape;93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4" name="Google Shape;9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121028ad55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" name="Google Shape;100;g121028ad55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1" name="Google Shape;101;g121028ad55e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11f5b286ac2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" name="Google Shape;107;g11f5b286ac2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Cilj obuke: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1. Razumeti koristi i značaj SP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2. Sagledati nivoe planiranja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3. Bliže se upoznati sa ključnim pitanjima u procesu SP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4. Upoznati se sa elementima dokumenta SP</a:t>
            </a:r>
            <a:endParaRPr/>
          </a:p>
        </p:txBody>
      </p:sp>
      <p:sp>
        <p:nvSpPr>
          <p:cNvPr id="108" name="Google Shape;108;g11f5b286ac2_0_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1f5b286ac2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" name="Google Shape;114;g11f5b286ac2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g11f5b286ac2_0_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1" name="Google Shape;12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11f5b286ac2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75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7" name="Google Shape;127;g11f5b286ac2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44" name="Google Shape;444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3"/>
          <p:cNvSpPr txBox="1">
            <a:spLocks noGrp="1"/>
          </p:cNvSpPr>
          <p:nvPr>
            <p:ph type="ctrTitle"/>
          </p:nvPr>
        </p:nvSpPr>
        <p:spPr>
          <a:xfrm>
            <a:off x="1371600" y="3195638"/>
            <a:ext cx="15544800" cy="22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3"/>
          <p:cNvSpPr txBox="1">
            <a:spLocks noGrp="1"/>
          </p:cNvSpPr>
          <p:nvPr>
            <p:ph type="subTitle" idx="1"/>
          </p:nvPr>
        </p:nvSpPr>
        <p:spPr>
          <a:xfrm>
            <a:off x="2743200" y="5829300"/>
            <a:ext cx="12801600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59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51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888888"/>
              </a:buClr>
              <a:buSzPts val="4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3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3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3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3"/>
          <p:cNvSpPr txBox="1">
            <a:spLocks noGrp="1"/>
          </p:cNvSpPr>
          <p:nvPr>
            <p:ph type="title"/>
          </p:nvPr>
        </p:nvSpPr>
        <p:spPr>
          <a:xfrm rot="5400000">
            <a:off x="10927499" y="2743256"/>
            <a:ext cx="8777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3"/>
          <p:cNvSpPr txBox="1">
            <a:spLocks noGrp="1"/>
          </p:cNvSpPr>
          <p:nvPr>
            <p:ph type="body" idx="1"/>
          </p:nvPr>
        </p:nvSpPr>
        <p:spPr>
          <a:xfrm rot="5400000">
            <a:off x="2545501" y="-1219142"/>
            <a:ext cx="8777400" cy="120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lvl="0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1pPr>
            <a:lvl2pPr marL="914400" lvl="1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–"/>
              <a:defRPr/>
            </a:lvl2pPr>
            <a:lvl3pPr marL="1371600" lvl="2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3pPr>
            <a:lvl4pPr marL="1828800" lvl="3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–"/>
              <a:defRPr/>
            </a:lvl4pPr>
            <a:lvl5pPr marL="2286000" lvl="4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»"/>
              <a:defRPr/>
            </a:lvl5pPr>
            <a:lvl6pPr marL="2743200" lvl="5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6pPr>
            <a:lvl7pPr marL="3200400" lvl="6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7pPr>
            <a:lvl8pPr marL="3657600" lvl="7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8pPr>
            <a:lvl9pPr marL="4114800" lvl="8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43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43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3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4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4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lvl="0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1pPr>
            <a:lvl2pPr marL="914400" lvl="1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–"/>
              <a:defRPr/>
            </a:lvl2pPr>
            <a:lvl3pPr marL="1371600" lvl="2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3pPr>
            <a:lvl4pPr marL="1828800" lvl="3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–"/>
              <a:defRPr/>
            </a:lvl4pPr>
            <a:lvl5pPr marL="2286000" lvl="4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»"/>
              <a:defRPr/>
            </a:lvl5pPr>
            <a:lvl6pPr marL="2743200" lvl="5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6pPr>
            <a:lvl7pPr marL="3200400" lvl="6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7pPr>
            <a:lvl8pPr marL="3657600" lvl="7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8pPr>
            <a:lvl9pPr marL="4114800" lvl="8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34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4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4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_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6"/>
          <p:cNvSpPr txBox="1">
            <a:spLocks noGrp="1"/>
          </p:cNvSpPr>
          <p:nvPr>
            <p:ph type="title"/>
          </p:nvPr>
        </p:nvSpPr>
        <p:spPr>
          <a:xfrm>
            <a:off x="1444626" y="6610350"/>
            <a:ext cx="15544800" cy="20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00"/>
              <a:buFont typeface="Calibri"/>
              <a:buNone/>
              <a:defRPr sz="7300" b="1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36"/>
          <p:cNvSpPr txBox="1">
            <a:spLocks noGrp="1"/>
          </p:cNvSpPr>
          <p:nvPr>
            <p:ph type="body" idx="1"/>
          </p:nvPr>
        </p:nvSpPr>
        <p:spPr>
          <a:xfrm>
            <a:off x="1444626" y="4360069"/>
            <a:ext cx="15544800" cy="225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300"/>
              <a:buNone/>
              <a:defRPr sz="33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900"/>
              <a:buNone/>
              <a:defRPr sz="29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600"/>
              <a:buNone/>
              <a:defRPr sz="2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600"/>
              <a:buNone/>
              <a:defRPr sz="2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600"/>
              <a:buNone/>
              <a:defRPr sz="2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600"/>
              <a:buNone/>
              <a:defRPr sz="2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600"/>
              <a:buNone/>
              <a:defRPr sz="2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600"/>
              <a:buNone/>
              <a:defRPr sz="2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36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6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6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7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1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7"/>
          <p:cNvSpPr txBox="1">
            <a:spLocks noGrp="1"/>
          </p:cNvSpPr>
          <p:nvPr>
            <p:ph type="body" idx="1"/>
          </p:nvPr>
        </p:nvSpPr>
        <p:spPr>
          <a:xfrm>
            <a:off x="914400" y="2302670"/>
            <a:ext cx="8080500" cy="95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 b="1"/>
            </a:lvl1pPr>
            <a:lvl2pPr marL="914400" lvl="1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 b="1"/>
            </a:lvl2pPr>
            <a:lvl3pPr marL="1371600" lvl="2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 sz="3300" b="1"/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4pPr>
            <a:lvl5pPr marL="228600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5pPr>
            <a:lvl6pPr marL="2743200" lvl="5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6pPr>
            <a:lvl7pPr marL="3200400" lvl="6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7pPr>
            <a:lvl8pPr marL="3657600" lvl="7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8pPr>
            <a:lvl9pPr marL="4114800" lvl="8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9pPr>
          </a:lstStyle>
          <a:p>
            <a:endParaRPr/>
          </a:p>
        </p:txBody>
      </p:sp>
      <p:sp>
        <p:nvSpPr>
          <p:cNvPr id="43" name="Google Shape;43;p37"/>
          <p:cNvSpPr txBox="1">
            <a:spLocks noGrp="1"/>
          </p:cNvSpPr>
          <p:nvPr>
            <p:ph type="body" idx="2"/>
          </p:nvPr>
        </p:nvSpPr>
        <p:spPr>
          <a:xfrm>
            <a:off x="914400" y="3262313"/>
            <a:ext cx="8080500" cy="592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lvl="0" indent="-5080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4400"/>
              <a:buChar char="•"/>
              <a:defRPr sz="4400"/>
            </a:lvl1pPr>
            <a:lvl2pPr marL="914400" lvl="1" indent="-4635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–"/>
              <a:defRPr sz="3700"/>
            </a:lvl2pPr>
            <a:lvl3pPr marL="1371600" lvl="2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 sz="3300"/>
            </a:lvl3pPr>
            <a:lvl4pPr marL="1828800" lvl="3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–"/>
              <a:defRPr sz="2900"/>
            </a:lvl4pPr>
            <a:lvl5pPr marL="2286000" lvl="4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»"/>
              <a:defRPr sz="2900"/>
            </a:lvl5pPr>
            <a:lvl6pPr marL="2743200" lvl="5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•"/>
              <a:defRPr sz="2900"/>
            </a:lvl6pPr>
            <a:lvl7pPr marL="3200400" lvl="6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•"/>
              <a:defRPr sz="2900"/>
            </a:lvl7pPr>
            <a:lvl8pPr marL="3657600" lvl="7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•"/>
              <a:defRPr sz="2900"/>
            </a:lvl8pPr>
            <a:lvl9pPr marL="4114800" lvl="8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•"/>
              <a:defRPr sz="2900"/>
            </a:lvl9pPr>
          </a:lstStyle>
          <a:p>
            <a:endParaRPr/>
          </a:p>
        </p:txBody>
      </p:sp>
      <p:sp>
        <p:nvSpPr>
          <p:cNvPr id="44" name="Google Shape;44;p37"/>
          <p:cNvSpPr txBox="1">
            <a:spLocks noGrp="1"/>
          </p:cNvSpPr>
          <p:nvPr>
            <p:ph type="body" idx="3"/>
          </p:nvPr>
        </p:nvSpPr>
        <p:spPr>
          <a:xfrm>
            <a:off x="9290050" y="2302670"/>
            <a:ext cx="8083500" cy="95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 b="1"/>
            </a:lvl1pPr>
            <a:lvl2pPr marL="914400" lvl="1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 b="1"/>
            </a:lvl2pPr>
            <a:lvl3pPr marL="1371600" lvl="2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 sz="3300" b="1"/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4pPr>
            <a:lvl5pPr marL="228600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5pPr>
            <a:lvl6pPr marL="2743200" lvl="5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6pPr>
            <a:lvl7pPr marL="3200400" lvl="6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7pPr>
            <a:lvl8pPr marL="3657600" lvl="7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8pPr>
            <a:lvl9pPr marL="4114800" lvl="8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9pPr>
          </a:lstStyle>
          <a:p>
            <a:endParaRPr/>
          </a:p>
        </p:txBody>
      </p:sp>
      <p:sp>
        <p:nvSpPr>
          <p:cNvPr id="45" name="Google Shape;45;p37"/>
          <p:cNvSpPr txBox="1">
            <a:spLocks noGrp="1"/>
          </p:cNvSpPr>
          <p:nvPr>
            <p:ph type="body" idx="4"/>
          </p:nvPr>
        </p:nvSpPr>
        <p:spPr>
          <a:xfrm>
            <a:off x="9290050" y="3262313"/>
            <a:ext cx="8083500" cy="592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lvl="0" indent="-5080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4400"/>
              <a:buChar char="•"/>
              <a:defRPr sz="4400"/>
            </a:lvl1pPr>
            <a:lvl2pPr marL="914400" lvl="1" indent="-4635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–"/>
              <a:defRPr sz="3700"/>
            </a:lvl2pPr>
            <a:lvl3pPr marL="1371600" lvl="2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 sz="3300"/>
            </a:lvl3pPr>
            <a:lvl4pPr marL="1828800" lvl="3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–"/>
              <a:defRPr sz="2900"/>
            </a:lvl4pPr>
            <a:lvl5pPr marL="2286000" lvl="4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»"/>
              <a:defRPr sz="2900"/>
            </a:lvl5pPr>
            <a:lvl6pPr marL="2743200" lvl="5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•"/>
              <a:defRPr sz="2900"/>
            </a:lvl6pPr>
            <a:lvl7pPr marL="3200400" lvl="6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•"/>
              <a:defRPr sz="2900"/>
            </a:lvl7pPr>
            <a:lvl8pPr marL="3657600" lvl="7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•"/>
              <a:defRPr sz="2900"/>
            </a:lvl8pPr>
            <a:lvl9pPr marL="4114800" lvl="8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•"/>
              <a:defRPr sz="2900"/>
            </a:lvl9pPr>
          </a:lstStyle>
          <a:p>
            <a:endParaRPr/>
          </a:p>
        </p:txBody>
      </p:sp>
      <p:sp>
        <p:nvSpPr>
          <p:cNvPr id="46" name="Google Shape;46;p37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7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7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8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8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8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8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9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9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9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0"/>
          <p:cNvSpPr txBox="1">
            <a:spLocks noGrp="1"/>
          </p:cNvSpPr>
          <p:nvPr>
            <p:ph type="title"/>
          </p:nvPr>
        </p:nvSpPr>
        <p:spPr>
          <a:xfrm>
            <a:off x="914400" y="409575"/>
            <a:ext cx="6016500" cy="17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libri"/>
              <a:buNone/>
              <a:defRPr sz="37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0"/>
          <p:cNvSpPr txBox="1">
            <a:spLocks noGrp="1"/>
          </p:cNvSpPr>
          <p:nvPr>
            <p:ph type="body" idx="1"/>
          </p:nvPr>
        </p:nvSpPr>
        <p:spPr>
          <a:xfrm>
            <a:off x="7150100" y="409575"/>
            <a:ext cx="10223400" cy="87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lvl="0" indent="-60325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5900"/>
              <a:buChar char="•"/>
              <a:defRPr sz="5900"/>
            </a:lvl1pPr>
            <a:lvl2pPr marL="914400" lvl="1" indent="-55245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100"/>
              <a:buChar char="–"/>
              <a:defRPr sz="5100"/>
            </a:lvl2pPr>
            <a:lvl3pPr marL="1371600" lvl="2" indent="-5080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4400"/>
              <a:buChar char="•"/>
              <a:defRPr sz="4400"/>
            </a:lvl3pPr>
            <a:lvl4pPr marL="1828800" lvl="3" indent="-4635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–"/>
              <a:defRPr sz="3700"/>
            </a:lvl4pPr>
            <a:lvl5pPr marL="2286000" lvl="4" indent="-4635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»"/>
              <a:defRPr sz="3700"/>
            </a:lvl5pPr>
            <a:lvl6pPr marL="2743200" lvl="5" indent="-4635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•"/>
              <a:defRPr sz="3700"/>
            </a:lvl6pPr>
            <a:lvl7pPr marL="3200400" lvl="6" indent="-4635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•"/>
              <a:defRPr sz="3700"/>
            </a:lvl7pPr>
            <a:lvl8pPr marL="3657600" lvl="7" indent="-4635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•"/>
              <a:defRPr sz="3700"/>
            </a:lvl8pPr>
            <a:lvl9pPr marL="4114800" lvl="8" indent="-4635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•"/>
              <a:defRPr sz="3700"/>
            </a:lvl9pPr>
          </a:lstStyle>
          <a:p>
            <a:endParaRPr/>
          </a:p>
        </p:txBody>
      </p:sp>
      <p:sp>
        <p:nvSpPr>
          <p:cNvPr id="61" name="Google Shape;61;p40"/>
          <p:cNvSpPr txBox="1">
            <a:spLocks noGrp="1"/>
          </p:cNvSpPr>
          <p:nvPr>
            <p:ph type="body" idx="2"/>
          </p:nvPr>
        </p:nvSpPr>
        <p:spPr>
          <a:xfrm>
            <a:off x="914400" y="2152650"/>
            <a:ext cx="6016500" cy="703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sz="2200"/>
            </a:lvl2pPr>
            <a:lvl3pPr marL="1371600" lvl="2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4pPr>
            <a:lvl5pPr marL="2286000" lvl="4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5pPr>
            <a:lvl6pPr marL="2743200" lvl="5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6pPr>
            <a:lvl7pPr marL="3200400" lvl="6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7pPr>
            <a:lvl8pPr marL="3657600" lvl="7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8pPr>
            <a:lvl9pPr marL="4114800" lvl="8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9pPr>
          </a:lstStyle>
          <a:p>
            <a:endParaRPr/>
          </a:p>
        </p:txBody>
      </p:sp>
      <p:sp>
        <p:nvSpPr>
          <p:cNvPr id="62" name="Google Shape;62;p40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0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40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1"/>
          <p:cNvSpPr txBox="1">
            <a:spLocks noGrp="1"/>
          </p:cNvSpPr>
          <p:nvPr>
            <p:ph type="title"/>
          </p:nvPr>
        </p:nvSpPr>
        <p:spPr>
          <a:xfrm>
            <a:off x="3584576" y="7200900"/>
            <a:ext cx="10972800" cy="85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libri"/>
              <a:buNone/>
              <a:defRPr sz="37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1"/>
          <p:cNvSpPr>
            <a:spLocks noGrp="1"/>
          </p:cNvSpPr>
          <p:nvPr>
            <p:ph type="pic" idx="2"/>
          </p:nvPr>
        </p:nvSpPr>
        <p:spPr>
          <a:xfrm>
            <a:off x="3584576" y="919163"/>
            <a:ext cx="10972800" cy="61722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41"/>
          <p:cNvSpPr txBox="1">
            <a:spLocks noGrp="1"/>
          </p:cNvSpPr>
          <p:nvPr>
            <p:ph type="body" idx="1"/>
          </p:nvPr>
        </p:nvSpPr>
        <p:spPr>
          <a:xfrm>
            <a:off x="3584576" y="8051007"/>
            <a:ext cx="10972800" cy="12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sz="2200"/>
            </a:lvl2pPr>
            <a:lvl3pPr marL="1371600" lvl="2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4pPr>
            <a:lvl5pPr marL="2286000" lvl="4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5pPr>
            <a:lvl6pPr marL="2743200" lvl="5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6pPr>
            <a:lvl7pPr marL="3200400" lvl="6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7pPr>
            <a:lvl8pPr marL="3657600" lvl="7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8pPr>
            <a:lvl9pPr marL="4114800" lvl="8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9pPr>
          </a:lstStyle>
          <a:p>
            <a:endParaRPr/>
          </a:p>
        </p:txBody>
      </p:sp>
      <p:sp>
        <p:nvSpPr>
          <p:cNvPr id="69" name="Google Shape;69;p41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1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41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2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2"/>
          <p:cNvSpPr txBox="1">
            <a:spLocks noGrp="1"/>
          </p:cNvSpPr>
          <p:nvPr>
            <p:ph type="body" idx="1"/>
          </p:nvPr>
        </p:nvSpPr>
        <p:spPr>
          <a:xfrm rot="5400000">
            <a:off x="5749499" y="-2434801"/>
            <a:ext cx="6789000" cy="1645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lvl="0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1pPr>
            <a:lvl2pPr marL="914400" lvl="1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–"/>
              <a:defRPr/>
            </a:lvl2pPr>
            <a:lvl3pPr marL="1371600" lvl="2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3pPr>
            <a:lvl4pPr marL="1828800" lvl="3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–"/>
              <a:defRPr/>
            </a:lvl4pPr>
            <a:lvl5pPr marL="2286000" lvl="4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»"/>
              <a:defRPr/>
            </a:lvl5pPr>
            <a:lvl6pPr marL="2743200" lvl="5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6pPr>
            <a:lvl7pPr marL="3200400" lvl="6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7pPr>
            <a:lvl8pPr marL="3657600" lvl="7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8pPr>
            <a:lvl9pPr marL="4114800" lvl="8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42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42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2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>
            <a:alphaModFix amt="7000"/>
          </a:blip>
          <a:tile tx="-527050" ty="0" sx="100000" sy="100000" flip="none" algn="tl"/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2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100"/>
              <a:buFont typeface="Calibri"/>
              <a:buNone/>
              <a:defRPr sz="8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32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marR="0" lvl="0" indent="-6032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5900"/>
              <a:buFont typeface="Arial"/>
              <a:buChar char="•"/>
              <a:defRPr sz="5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5524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100"/>
              <a:buFont typeface="Arial"/>
              <a:buChar char="–"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50800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46355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Char char="–"/>
              <a:defRPr sz="3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46355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Char char="»"/>
              <a:defRPr sz="3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46355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Char char="•"/>
              <a:defRPr sz="3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46355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Char char="•"/>
              <a:defRPr sz="3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46355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Char char="•"/>
              <a:defRPr sz="3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46355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Char char="•"/>
              <a:defRPr sz="3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2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2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2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>
            <a:spLocks noGrp="1"/>
          </p:cNvSpPr>
          <p:nvPr>
            <p:ph type="ctrTitle"/>
          </p:nvPr>
        </p:nvSpPr>
        <p:spPr>
          <a:xfrm>
            <a:off x="1367136" y="2875248"/>
            <a:ext cx="15544800" cy="22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sr-Latn-RS" b="1" dirty="0" smtClean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BUDŽETI ORGANIZACIJA</a:t>
            </a:r>
            <a:r>
              <a:rPr lang="en-US" dirty="0"/>
              <a:t/>
            </a:r>
            <a:br>
              <a:rPr lang="en-US" dirty="0"/>
            </a:br>
            <a:endParaRPr b="1" dirty="0">
              <a:solidFill>
                <a:srgbClr val="7F7F7F"/>
              </a:solidFill>
            </a:endParaRPr>
          </a:p>
        </p:txBody>
      </p:sp>
      <p:sp>
        <p:nvSpPr>
          <p:cNvPr id="89" name="Google Shape;89;p1"/>
          <p:cNvSpPr txBox="1">
            <a:spLocks noGrp="1"/>
          </p:cNvSpPr>
          <p:nvPr>
            <p:ph type="subTitle" idx="1"/>
          </p:nvPr>
        </p:nvSpPr>
        <p:spPr>
          <a:xfrm>
            <a:off x="1878966" y="5080286"/>
            <a:ext cx="14977800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400"/>
              <a:buNone/>
            </a:pPr>
            <a:r>
              <a:rPr lang="sr-Latn-RS" sz="4700" dirty="0" smtClean="0">
                <a:latin typeface="Arial"/>
                <a:ea typeface="Arial"/>
                <a:cs typeface="Arial"/>
                <a:sym typeface="Arial"/>
              </a:rPr>
              <a:t>Nada Likar</a:t>
            </a:r>
            <a:endParaRPr sz="47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400"/>
              <a:buNone/>
            </a:pPr>
            <a:endParaRPr sz="3400"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0" name="Google Shape;90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99333" y="7570475"/>
            <a:ext cx="14995641" cy="2628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 txBox="1">
            <a:spLocks noGrp="1"/>
          </p:cNvSpPr>
          <p:nvPr>
            <p:ph type="title"/>
          </p:nvPr>
        </p:nvSpPr>
        <p:spPr>
          <a:xfrm>
            <a:off x="914400" y="856932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sr-Latn-RS" dirty="0" smtClean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VRSTE BUDŽETA U UDRUŽENJIMA</a:t>
            </a:r>
            <a:endParaRPr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2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/>
          <a:p>
            <a:pPr marL="635000" lvl="0" indent="-635000">
              <a:lnSpc>
                <a:spcPct val="90000"/>
              </a:lnSpc>
              <a:spcBef>
                <a:spcPts val="0"/>
              </a:spcBef>
              <a:buSzPct val="100000"/>
              <a:buNone/>
            </a:pPr>
            <a:r>
              <a:rPr lang="sr-Latn-RS" sz="6000" dirty="0" smtClean="0"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Najčešće se susrećemo sa dve vrste budžeta u udruženjima:</a:t>
            </a:r>
          </a:p>
          <a:p>
            <a:pPr marL="635000" lvl="0" indent="-635000">
              <a:lnSpc>
                <a:spcPct val="90000"/>
              </a:lnSpc>
              <a:spcBef>
                <a:spcPts val="0"/>
              </a:spcBef>
              <a:buSzPct val="100000"/>
              <a:buNone/>
            </a:pPr>
            <a:endParaRPr lang="sr-Latn-RS" sz="6000" dirty="0"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0" lvl="0" indent="0">
              <a:lnSpc>
                <a:spcPct val="80000"/>
              </a:lnSpc>
              <a:buNone/>
            </a:pPr>
            <a:r>
              <a:rPr lang="sr-Latn-RS" sz="4900" b="1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1. Godišnji </a:t>
            </a:r>
            <a:r>
              <a:rPr lang="sr-Latn-RS" sz="4900" b="1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budžet</a:t>
            </a:r>
          </a:p>
          <a:p>
            <a:pPr marL="0" lvl="0" indent="0">
              <a:lnSpc>
                <a:spcPct val="80000"/>
              </a:lnSpc>
              <a:buNone/>
            </a:pPr>
            <a:r>
              <a:rPr lang="sr-Latn-RS" sz="4900" b="1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2. Projektni </a:t>
            </a:r>
            <a:r>
              <a:rPr lang="sr-Latn-RS" sz="4900" b="1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budžet</a:t>
            </a:r>
          </a:p>
          <a:p>
            <a:pPr marL="0" lvl="0" indent="0">
              <a:lnSpc>
                <a:spcPct val="90000"/>
              </a:lnSpc>
              <a:spcBef>
                <a:spcPts val="0"/>
              </a:spcBef>
              <a:buSzPct val="100000"/>
              <a:buNone/>
            </a:pPr>
            <a:endParaRPr dirty="0">
              <a:latin typeface="Cambria"/>
              <a:ea typeface="Cambria"/>
              <a:cs typeface="Cambria"/>
              <a:sym typeface="Cambria"/>
            </a:endParaRPr>
          </a:p>
          <a:p>
            <a:pPr marL="635000" lvl="0" indent="-6350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dirty="0">
              <a:solidFill>
                <a:srgbClr val="7F7F7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121028ad55e_0_0"/>
          <p:cNvSpPr txBox="1">
            <a:spLocks noGrp="1"/>
          </p:cNvSpPr>
          <p:nvPr>
            <p:ph type="title"/>
          </p:nvPr>
        </p:nvSpPr>
        <p:spPr>
          <a:xfrm>
            <a:off x="379800" y="1266268"/>
            <a:ext cx="16993800" cy="23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/>
          <a:p>
            <a:pPr marL="0" lvl="0" indent="254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endParaRPr sz="7200"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254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sr-Latn-RS" sz="10300" b="1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Godišnji budžet udruženja</a:t>
            </a:r>
            <a:endParaRPr sz="10300" b="1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endParaRPr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g121028ad55e_0_0"/>
          <p:cNvSpPr txBox="1">
            <a:spLocks noGrp="1"/>
          </p:cNvSpPr>
          <p:nvPr>
            <p:ph type="body" idx="1"/>
          </p:nvPr>
        </p:nvSpPr>
        <p:spPr>
          <a:xfrm>
            <a:off x="914400" y="3325763"/>
            <a:ext cx="16459200" cy="60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/>
          <a:p>
            <a:pPr marL="685800" indent="-685800"/>
            <a:r>
              <a:rPr lang="sr-Latn-RS" sz="5400" b="1" dirty="0" smtClean="0"/>
              <a:t>Sastavlja </a:t>
            </a:r>
            <a:r>
              <a:rPr lang="sr-Latn-RS" sz="5400" b="1" dirty="0"/>
              <a:t>se za period od godinu dana (i više</a:t>
            </a:r>
            <a:r>
              <a:rPr lang="sr-Latn-RS" sz="5400" b="1" dirty="0" smtClean="0"/>
              <a:t>), a na osnovu strateškog plana udruženja/akcionog plana</a:t>
            </a:r>
            <a:endParaRPr lang="sr-Latn-RS" sz="5400" b="1" dirty="0"/>
          </a:p>
          <a:p>
            <a:pPr marL="685800" indent="-685800"/>
            <a:r>
              <a:rPr lang="sr-Latn-RS" sz="5400" b="1" dirty="0" smtClean="0"/>
              <a:t>Osnova </a:t>
            </a:r>
            <a:r>
              <a:rPr lang="sr-Latn-RS" sz="5400" b="1" dirty="0"/>
              <a:t>za </a:t>
            </a:r>
            <a:r>
              <a:rPr lang="sr-Latn-RS" sz="5400" b="1" dirty="0" smtClean="0"/>
              <a:t>funkcionisanje udruženja</a:t>
            </a:r>
            <a:endParaRPr lang="sr-Latn-RS" sz="5400" b="1" dirty="0"/>
          </a:p>
          <a:p>
            <a:pPr marL="685800" indent="-685800"/>
            <a:r>
              <a:rPr lang="sr-Latn-RS" sz="5400" b="1" dirty="0"/>
              <a:t>Osnova za projektno budžetiranje</a:t>
            </a:r>
          </a:p>
          <a:p>
            <a:pPr marL="0" lvl="0" indent="254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57894"/>
              <a:buNone/>
            </a:pPr>
            <a:endParaRPr sz="5700" b="1" dirty="0">
              <a:latin typeface="Arial"/>
              <a:ea typeface="Arial"/>
              <a:cs typeface="Arial"/>
              <a:sym typeface="Arial"/>
            </a:endParaRPr>
          </a:p>
          <a:p>
            <a:pPr marL="0" indent="0">
              <a:buNone/>
            </a:pPr>
            <a:endParaRPr lang="sr-Latn-RS" sz="6000" b="1" dirty="0"/>
          </a:p>
        </p:txBody>
      </p:sp>
      <p:sp>
        <p:nvSpPr>
          <p:cNvPr id="3" name="Oval 2"/>
          <p:cNvSpPr/>
          <p:nvPr/>
        </p:nvSpPr>
        <p:spPr>
          <a:xfrm>
            <a:off x="6727371" y="8046720"/>
            <a:ext cx="4010298" cy="1018903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AKCIONI GODIŠNJI PLAN</a:t>
            </a:r>
            <a:endParaRPr lang="sr-Latn-RS" dirty="0"/>
          </a:p>
        </p:txBody>
      </p:sp>
      <p:sp>
        <p:nvSpPr>
          <p:cNvPr id="6" name="Oval 5"/>
          <p:cNvSpPr/>
          <p:nvPr/>
        </p:nvSpPr>
        <p:spPr>
          <a:xfrm>
            <a:off x="12050485" y="8046719"/>
            <a:ext cx="4010298" cy="1018903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PROJEKTNI PLAN / OVI</a:t>
            </a:r>
            <a:endParaRPr lang="sr-Latn-RS" dirty="0"/>
          </a:p>
        </p:txBody>
      </p:sp>
      <p:sp>
        <p:nvSpPr>
          <p:cNvPr id="7" name="Oval 6"/>
          <p:cNvSpPr/>
          <p:nvPr/>
        </p:nvSpPr>
        <p:spPr>
          <a:xfrm>
            <a:off x="1404256" y="7990113"/>
            <a:ext cx="4010298" cy="1018903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dirty="0" smtClean="0">
                <a:solidFill>
                  <a:schemeClr val="tx1"/>
                </a:solidFill>
              </a:rPr>
              <a:t>STRATEŠKI PLAN</a:t>
            </a:r>
            <a:endParaRPr lang="sr-Latn-RS" dirty="0">
              <a:solidFill>
                <a:schemeClr val="tx1"/>
              </a:solidFill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5656217" y="8499564"/>
            <a:ext cx="770709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/>
          </a:p>
        </p:txBody>
      </p:sp>
      <p:sp>
        <p:nvSpPr>
          <p:cNvPr id="9" name="Right Arrow 8"/>
          <p:cNvSpPr/>
          <p:nvPr/>
        </p:nvSpPr>
        <p:spPr>
          <a:xfrm>
            <a:off x="11038114" y="8499563"/>
            <a:ext cx="770709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11f5b286ac2_0_12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fontScale="90000"/>
          </a:bodyPr>
          <a:lstStyle/>
          <a:p>
            <a:pPr lvl="0">
              <a:spcBef>
                <a:spcPts val="700"/>
              </a:spcBef>
              <a:buSzPts val="2000"/>
            </a:pPr>
            <a:r>
              <a:rPr lang="sr-Latn-RS" sz="9600" b="1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Godišnji budžet udruženja</a:t>
            </a:r>
            <a:endParaRPr sz="5500" b="1"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g11f5b286ac2_0_12"/>
          <p:cNvSpPr txBox="1">
            <a:spLocks noGrp="1"/>
          </p:cNvSpPr>
          <p:nvPr>
            <p:ph type="body" idx="1"/>
          </p:nvPr>
        </p:nvSpPr>
        <p:spPr>
          <a:xfrm>
            <a:off x="748250" y="1759575"/>
            <a:ext cx="17025600" cy="84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650"/>
              <a:buNone/>
            </a:pPr>
            <a:endParaRPr lang="sr-Latn-RS" sz="5400" b="1" dirty="0" smtClean="0"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650"/>
              <a:buNone/>
            </a:pPr>
            <a:r>
              <a:rPr lang="sr-Latn-RS" sz="5400" b="1" dirty="0" smtClean="0">
                <a:sym typeface="Arial"/>
              </a:rPr>
              <a:t>Sadržaj </a:t>
            </a:r>
            <a:r>
              <a:rPr lang="sr-Latn-RS" sz="5400" b="1" dirty="0">
                <a:sym typeface="Arial"/>
              </a:rPr>
              <a:t>godišnjeg </a:t>
            </a:r>
            <a:r>
              <a:rPr lang="sr-Latn-RS" sz="5400" b="1" dirty="0" smtClean="0">
                <a:sym typeface="Arial"/>
              </a:rPr>
              <a:t>budžeta:</a:t>
            </a:r>
          </a:p>
          <a:p>
            <a:pPr marL="0" lvl="0" indent="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650"/>
              <a:buNone/>
            </a:pPr>
            <a:endParaRPr sz="5400" b="1" dirty="0">
              <a:sym typeface="Arial"/>
            </a:endParaRPr>
          </a:p>
          <a:p>
            <a:pPr marL="0" indent="0">
              <a:buFont typeface="Arial" charset="0"/>
              <a:buChar char="•"/>
            </a:pPr>
            <a:r>
              <a:rPr lang="sr-Latn-RS" sz="5400" b="1" dirty="0"/>
              <a:t>Operativni troškovi </a:t>
            </a:r>
            <a:r>
              <a:rPr lang="sr-Latn-RS" sz="5400" b="1" dirty="0" smtClean="0"/>
              <a:t>(renta kancelarije, </a:t>
            </a:r>
            <a:r>
              <a:rPr lang="sr-Latn-RS" sz="5400" b="1" dirty="0"/>
              <a:t>struja, internet, telefon...)</a:t>
            </a:r>
          </a:p>
          <a:p>
            <a:pPr marL="0" indent="0">
              <a:buFont typeface="Arial" charset="0"/>
              <a:buChar char="•"/>
            </a:pPr>
            <a:r>
              <a:rPr lang="sr-Latn-RS" sz="5400" b="1" dirty="0"/>
              <a:t>Ljudski resursi (honorari, plate...)</a:t>
            </a:r>
          </a:p>
          <a:p>
            <a:pPr marL="0" indent="0">
              <a:buFont typeface="Arial" charset="0"/>
              <a:buChar char="•"/>
            </a:pPr>
            <a:r>
              <a:rPr lang="sr-Latn-RS" sz="5400" b="1" dirty="0"/>
              <a:t>Kancelarijski materijal i oprema (kompjuter, štampač, papir, olovke</a:t>
            </a:r>
            <a:r>
              <a:rPr lang="sr-Latn-RS" sz="5400" b="1" dirty="0" smtClean="0"/>
              <a:t>...)</a:t>
            </a:r>
          </a:p>
          <a:p>
            <a:pPr marL="0" indent="0">
              <a:buFont typeface="Arial" charset="0"/>
              <a:buChar char="•"/>
            </a:pPr>
            <a:r>
              <a:rPr lang="sr-Latn-RS" sz="5400" b="1" dirty="0" smtClean="0"/>
              <a:t>Putni troškovi za članove tima, saradnike, učesnike…</a:t>
            </a:r>
            <a:endParaRPr lang="sr-Latn-RS" sz="5400" b="1" dirty="0"/>
          </a:p>
          <a:p>
            <a:pPr marL="635000" lvl="0" indent="-6350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dirty="0">
              <a:solidFill>
                <a:srgbClr val="7F7F7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11f5b286ac2_0_19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lvl="0">
              <a:lnSpc>
                <a:spcPct val="115000"/>
              </a:lnSpc>
              <a:spcAft>
                <a:spcPts val="1800"/>
              </a:spcAft>
              <a:buSzPts val="2000"/>
            </a:pPr>
            <a:r>
              <a:rPr lang="sr-Latn-RS" sz="6600" b="1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Godišnji budžet </a:t>
            </a:r>
            <a:r>
              <a:rPr lang="sr-Latn-RS" sz="6600" b="1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udruženja-primer</a:t>
            </a:r>
            <a:endParaRPr sz="6400"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g11f5b286ac2_0_19"/>
          <p:cNvSpPr txBox="1">
            <a:spLocks noGrp="1"/>
          </p:cNvSpPr>
          <p:nvPr>
            <p:ph type="body" idx="1"/>
          </p:nvPr>
        </p:nvSpPr>
        <p:spPr>
          <a:xfrm>
            <a:off x="914400" y="2400299"/>
            <a:ext cx="16459200" cy="7462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5500"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0560" y="1593670"/>
            <a:ext cx="7910727" cy="8647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7"/>
          <p:cNvSpPr txBox="1">
            <a:spLocks noGrp="1"/>
          </p:cNvSpPr>
          <p:nvPr>
            <p:ph type="title"/>
          </p:nvPr>
        </p:nvSpPr>
        <p:spPr>
          <a:xfrm>
            <a:off x="914400" y="685782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fontScale="90000"/>
          </a:bodyPr>
          <a:lstStyle/>
          <a:p>
            <a:pPr lvl="0">
              <a:buSzPct val="100000"/>
            </a:pPr>
            <a:r>
              <a:rPr lang="sr-Latn-RS" sz="8000" b="1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Projektni budžet</a:t>
            </a:r>
            <a:r>
              <a:rPr lang="en-US" sz="7300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7300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</a:br>
            <a:endParaRPr sz="7300"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7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 fontScale="62500" lnSpcReduction="20000"/>
          </a:bodyPr>
          <a:lstStyle/>
          <a:p>
            <a:pPr marL="0" indent="0">
              <a:buNone/>
            </a:pPr>
            <a:r>
              <a:rPr lang="sr-Latn-RS" b="1" dirty="0"/>
              <a:t>Sastoji se od 3 glavna dela</a:t>
            </a:r>
          </a:p>
          <a:p>
            <a:pPr marL="0" indent="0">
              <a:buFont typeface="Arial" charset="0"/>
              <a:buChar char="•"/>
            </a:pPr>
            <a:endParaRPr lang="sr-Latn-RS" b="1" dirty="0"/>
          </a:p>
          <a:p>
            <a:pPr marL="0" indent="0">
              <a:buFont typeface="Arial" charset="0"/>
              <a:buChar char="•"/>
            </a:pPr>
            <a:r>
              <a:rPr lang="sr-Latn-RS" b="1" dirty="0"/>
              <a:t>I Ljudski resursi (najčešće 30%)</a:t>
            </a:r>
          </a:p>
          <a:p>
            <a:pPr marL="0" indent="0">
              <a:buNone/>
            </a:pPr>
            <a:r>
              <a:rPr lang="sr-Latn-RS" b="1" dirty="0"/>
              <a:t>...bruto iznosi, način angažovanja, procenat angažovanja, raspodela po projektima</a:t>
            </a:r>
          </a:p>
          <a:p>
            <a:pPr marL="0" indent="0">
              <a:buNone/>
            </a:pPr>
            <a:endParaRPr lang="sr-Latn-RS" b="1" dirty="0"/>
          </a:p>
          <a:p>
            <a:pPr marL="0" indent="0">
              <a:buFont typeface="Arial" charset="0"/>
              <a:buChar char="•"/>
            </a:pPr>
            <a:r>
              <a:rPr lang="sr-Latn-RS" b="1" dirty="0"/>
              <a:t>II Projektne aktivnosti</a:t>
            </a:r>
          </a:p>
          <a:p>
            <a:pPr marL="0" indent="0">
              <a:buNone/>
            </a:pPr>
            <a:r>
              <a:rPr lang="sr-Latn-RS" b="1" dirty="0"/>
              <a:t>...prevoz, osveženje, materijali za sastanke/treninge, analize, istraživanja, promotivne aktivnosti  </a:t>
            </a:r>
          </a:p>
          <a:p>
            <a:pPr marL="0" indent="0">
              <a:buNone/>
            </a:pPr>
            <a:endParaRPr lang="sr-Latn-RS" b="1" dirty="0"/>
          </a:p>
          <a:p>
            <a:pPr marL="0" indent="0">
              <a:buFont typeface="Arial" charset="0"/>
              <a:buChar char="•"/>
            </a:pPr>
            <a:r>
              <a:rPr lang="sr-Latn-RS" b="1" dirty="0"/>
              <a:t>III Administrativni troškovi (najčešće 10%)</a:t>
            </a:r>
          </a:p>
          <a:p>
            <a:pPr marL="0" indent="0">
              <a:buNone/>
            </a:pPr>
            <a:r>
              <a:rPr lang="sr-Latn-RS" b="1" dirty="0" smtClean="0"/>
              <a:t>...renta kancelarije, režijski troškovi, </a:t>
            </a:r>
            <a:r>
              <a:rPr lang="sr-Latn-RS" b="1" dirty="0"/>
              <a:t>održavanje, knjigovođa, </a:t>
            </a:r>
            <a:r>
              <a:rPr lang="sr-Latn-RS" b="1" dirty="0" smtClean="0"/>
              <a:t>provizija banke</a:t>
            </a:r>
            <a:endParaRPr lang="en-US" b="1" dirty="0"/>
          </a:p>
          <a:p>
            <a:pPr marL="635000" lvl="0" indent="-2667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11f5b286ac2_0_32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21666"/>
              <a:buFont typeface="Calibri"/>
              <a:buNone/>
            </a:pPr>
            <a:endParaRPr sz="6000" b="1"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>
              <a:buSzPct val="121666"/>
            </a:pPr>
            <a:r>
              <a:rPr lang="sr-Latn-RS" sz="8000" b="1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Projektni </a:t>
            </a:r>
            <a:r>
              <a:rPr lang="sr-Latn-RS" sz="8000" b="1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budžet-primeri</a:t>
            </a:r>
            <a:r>
              <a:rPr lang="en-US" sz="7300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7300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</a:br>
            <a:endParaRPr sz="7300"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g11f5b286ac2_0_32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740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/>
          <a:p>
            <a:pPr marL="1392556" lvl="3" indent="-1371600" algn="l" rtl="0">
              <a:lnSpc>
                <a:spcPct val="150000"/>
              </a:lnSpc>
              <a:spcBef>
                <a:spcPts val="2200"/>
              </a:spcBef>
              <a:spcAft>
                <a:spcPts val="0"/>
              </a:spcAft>
              <a:buSzPct val="100000"/>
              <a:buAutoNum type="arabicPeriod"/>
            </a:pPr>
            <a:r>
              <a:rPr lang="sr-Latn-RS" sz="7200" b="1" dirty="0">
                <a:solidFill>
                  <a:schemeClr val="dk2"/>
                </a:solidFill>
                <a:latin typeface="Arial"/>
                <a:ea typeface="Arial"/>
                <a:cs typeface="Arial"/>
              </a:rPr>
              <a:t>Fondacija za otvoreno društvo</a:t>
            </a:r>
          </a:p>
          <a:p>
            <a:pPr marL="1392556" lvl="3" indent="-1371600" algn="l" rtl="0">
              <a:lnSpc>
                <a:spcPct val="150000"/>
              </a:lnSpc>
              <a:spcBef>
                <a:spcPts val="2200"/>
              </a:spcBef>
              <a:spcAft>
                <a:spcPts val="0"/>
              </a:spcAft>
              <a:buSzPct val="100000"/>
              <a:buAutoNum type="arabicPeriod"/>
            </a:pPr>
            <a:r>
              <a:rPr lang="sr-Latn-RS" sz="7200" b="1" dirty="0">
                <a:solidFill>
                  <a:schemeClr val="dk2"/>
                </a:solidFill>
                <a:latin typeface="Arial"/>
                <a:ea typeface="Arial"/>
                <a:cs typeface="Arial"/>
              </a:rPr>
              <a:t>Ambasada USD</a:t>
            </a:r>
          </a:p>
          <a:p>
            <a:pPr marL="1392556" lvl="3" indent="-1371600" algn="l" rtl="0">
              <a:lnSpc>
                <a:spcPct val="150000"/>
              </a:lnSpc>
              <a:spcBef>
                <a:spcPts val="2200"/>
              </a:spcBef>
              <a:spcAft>
                <a:spcPts val="0"/>
              </a:spcAft>
              <a:buSzPct val="100000"/>
              <a:buAutoNum type="arabicPeriod"/>
            </a:pPr>
            <a:r>
              <a:rPr lang="sr-Latn-RS" sz="7200" b="1" dirty="0">
                <a:solidFill>
                  <a:schemeClr val="dk2"/>
                </a:solidFill>
                <a:latin typeface="Arial"/>
                <a:ea typeface="Arial"/>
                <a:cs typeface="Arial"/>
              </a:rPr>
              <a:t>Evropska unija</a:t>
            </a:r>
            <a:endParaRPr sz="7200" b="1" dirty="0">
              <a:solidFill>
                <a:schemeClr val="dk2"/>
              </a:solidFill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31"/>
          <p:cNvSpPr txBox="1">
            <a:spLocks noGrp="1"/>
          </p:cNvSpPr>
          <p:nvPr>
            <p:ph type="ctrTitle"/>
          </p:nvPr>
        </p:nvSpPr>
        <p:spPr>
          <a:xfrm>
            <a:off x="1367136" y="2875248"/>
            <a:ext cx="15544800" cy="22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 sz="7300" b="1" dirty="0"/>
              <a:t/>
            </a:r>
            <a:br>
              <a:rPr lang="en-US" sz="7300" b="1" dirty="0"/>
            </a:br>
            <a:r>
              <a:rPr lang="en-US" sz="7300" dirty="0"/>
              <a:t/>
            </a:r>
            <a:br>
              <a:rPr lang="en-US" sz="7300" dirty="0"/>
            </a:br>
            <a:endParaRPr sz="7300" b="1" dirty="0">
              <a:solidFill>
                <a:srgbClr val="7F7F7F"/>
              </a:solidFill>
            </a:endParaRPr>
          </a:p>
        </p:txBody>
      </p:sp>
      <p:sp>
        <p:nvSpPr>
          <p:cNvPr id="447" name="Google Shape;447;p31"/>
          <p:cNvSpPr txBox="1">
            <a:spLocks noGrp="1"/>
          </p:cNvSpPr>
          <p:nvPr>
            <p:ph type="subTitle" idx="1"/>
          </p:nvPr>
        </p:nvSpPr>
        <p:spPr>
          <a:xfrm>
            <a:off x="1160509" y="2451348"/>
            <a:ext cx="14977800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4400"/>
              <a:buNone/>
            </a:pPr>
            <a:r>
              <a:rPr lang="sr-Latn-RS" sz="6100" b="1" dirty="0" smtClean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HVALA NA PAŽNJI </a:t>
            </a:r>
            <a:r>
              <a:rPr lang="en-US" sz="6100" b="1" dirty="0" smtClean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!</a:t>
            </a:r>
            <a:endParaRPr sz="6100" b="1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4400"/>
              <a:buNone/>
            </a:pPr>
            <a:endParaRPr sz="4400" b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4400"/>
              <a:buNone/>
            </a:pPr>
            <a:endParaRPr sz="4400" b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4400"/>
              <a:buNone/>
            </a:pPr>
            <a:endParaRPr sz="4400" b="1"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8" name="Google Shape;448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3800" y="7926401"/>
            <a:ext cx="13715997" cy="23605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234</Words>
  <Application>Microsoft Office PowerPoint</Application>
  <PresentationFormat>Custom</PresentationFormat>
  <Paragraphs>53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Cambria</vt:lpstr>
      <vt:lpstr>Arial</vt:lpstr>
      <vt:lpstr>Office Theme</vt:lpstr>
      <vt:lpstr>BUDŽETI ORGANIZACIJA </vt:lpstr>
      <vt:lpstr>VRSTE BUDŽETA U UDRUŽENJIMA</vt:lpstr>
      <vt:lpstr> Godišnji budžet udruženja </vt:lpstr>
      <vt:lpstr>Godišnji budžet udruženja</vt:lpstr>
      <vt:lpstr>Godišnji budžet udruženja-primer</vt:lpstr>
      <vt:lpstr>Projektni budžet </vt:lpstr>
      <vt:lpstr> Projektni budžet-primeri </vt:lpstr>
      <vt:lpstr>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STRATEŠKO PLANIRANJE </dc:title>
  <dc:creator>Milica</dc:creator>
  <cp:lastModifiedBy>Nada Likar</cp:lastModifiedBy>
  <cp:revision>11</cp:revision>
  <dcterms:created xsi:type="dcterms:W3CDTF">2019-06-13T11:01:59Z</dcterms:created>
  <dcterms:modified xsi:type="dcterms:W3CDTF">2022-04-13T10:16:28Z</dcterms:modified>
</cp:coreProperties>
</file>