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315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9" r:id="rId16"/>
    <p:sldId id="330" r:id="rId17"/>
    <p:sldId id="331" r:id="rId18"/>
    <p:sldId id="332" r:id="rId19"/>
    <p:sldId id="333" r:id="rId20"/>
    <p:sldId id="335" r:id="rId21"/>
    <p:sldId id="334" r:id="rId22"/>
    <p:sldId id="336" r:id="rId23"/>
    <p:sldId id="337" r:id="rId24"/>
    <p:sldId id="338" r:id="rId25"/>
    <p:sldId id="339" r:id="rId26"/>
    <p:sldId id="340" r:id="rId27"/>
    <p:sldId id="341" r:id="rId28"/>
    <p:sldId id="342" r:id="rId29"/>
    <p:sldId id="314" r:id="rId30"/>
  </p:sldIdLst>
  <p:sldSz cx="18288000" cy="10287000"/>
  <p:notesSz cx="6858000" cy="9144000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omic Sans MS" panose="030F0702030302020204" pitchFamily="66" charset="0"/>
      <p:regular r:id="rId36"/>
      <p:bold r:id="rId37"/>
      <p:italic r:id="rId38"/>
      <p:boldItalic r:id="rId39"/>
    </p:embeddedFont>
    <p:embeddedFont>
      <p:font typeface="Tahoma" panose="020B0604030504040204" pitchFamily="34" charset="0"/>
      <p:regular r:id="rId40"/>
      <p:bold r:id="rId4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0" roundtripDataSignature="AMtx7mgcptQ351MV72gehHYsRXYMpX1N2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2898A6E-8163-4AAB-BA06-B405017DDF55}">
  <a:tblStyle styleId="{12898A6E-8163-4AAB-BA06-B405017DDF55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455B6349-B2B0-4573-BCF5-9D746A26EF60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898" y="82"/>
      </p:cViewPr>
      <p:guideLst>
        <p:guide orient="horz" pos="3240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font" Target="fonts/font10.fntdata"/><Relationship Id="rId70" Type="http://customschemas.google.com/relationships/presentationmetadata" Target="meta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4DA0DE-5E3D-4ABF-87B6-81C0048D4A3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6F10E18-FB0F-4803-927F-E06C1411854B}">
      <dgm:prSet phldrT="[Text]"/>
      <dgm:spPr/>
      <dgm:t>
        <a:bodyPr/>
        <a:lstStyle/>
        <a:p>
          <a:r>
            <a:rPr lang="sr-Latn-RS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Opis (konkretnog) problema </a:t>
          </a:r>
          <a:endParaRPr lang="en-US" b="1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D76ECC86-DB55-489C-9A62-5BCBC5BF384F}" type="parTrans" cxnId="{36F33262-4644-4614-ABE4-291C1C47885F}">
      <dgm:prSet/>
      <dgm:spPr/>
      <dgm:t>
        <a:bodyPr/>
        <a:lstStyle/>
        <a:p>
          <a:endParaRPr lang="en-US"/>
        </a:p>
      </dgm:t>
    </dgm:pt>
    <dgm:pt modelId="{4CAB6FEC-BA67-48B1-A861-B62929AB258F}" type="sibTrans" cxnId="{36F33262-4644-4614-ABE4-291C1C47885F}">
      <dgm:prSet/>
      <dgm:spPr/>
      <dgm:t>
        <a:bodyPr/>
        <a:lstStyle/>
        <a:p>
          <a:endParaRPr lang="en-US"/>
        </a:p>
      </dgm:t>
    </dgm:pt>
    <dgm:pt modelId="{5F8BD444-ED70-46CF-8E3C-0858450A5459}">
      <dgm:prSet phldrT="[Text]"/>
      <dgm:spPr/>
      <dgm:t>
        <a:bodyPr/>
        <a:lstStyle/>
        <a:p>
          <a:r>
            <a:rPr lang="sr-Latn-RS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Cilj – šta želimo da postignemo </a:t>
          </a:r>
          <a:endParaRPr lang="en-US" b="1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DF2F7C48-A954-4EF4-ACCB-A8682B678909}" type="parTrans" cxnId="{9E1B3379-53AD-43E5-9F8F-E7A1226560C0}">
      <dgm:prSet/>
      <dgm:spPr/>
      <dgm:t>
        <a:bodyPr/>
        <a:lstStyle/>
        <a:p>
          <a:endParaRPr lang="en-US"/>
        </a:p>
      </dgm:t>
    </dgm:pt>
    <dgm:pt modelId="{05DDC529-31E1-4B13-ACDA-76F96CDF5D82}" type="sibTrans" cxnId="{9E1B3379-53AD-43E5-9F8F-E7A1226560C0}">
      <dgm:prSet/>
      <dgm:spPr/>
      <dgm:t>
        <a:bodyPr/>
        <a:lstStyle/>
        <a:p>
          <a:endParaRPr lang="en-US"/>
        </a:p>
      </dgm:t>
    </dgm:pt>
    <dgm:pt modelId="{522FF566-EC72-460C-9CA0-DF3B32596468}">
      <dgm:prSet phldrT="[Text]"/>
      <dgm:spPr/>
      <dgm:t>
        <a:bodyPr/>
        <a:lstStyle/>
        <a:p>
          <a:r>
            <a:rPr lang="sr-Latn-RS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Plan aktivnosti - 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(na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koji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način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, u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kom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vremenu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, i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sa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kojim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resursima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želimo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da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postignemo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cilj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</a:p>
      </dgm:t>
    </dgm:pt>
    <dgm:pt modelId="{194C74DE-3628-4E7E-BE13-26CC6204BC25}" type="parTrans" cxnId="{3A486ED8-8AF2-4F3B-8895-E1ECFC530911}">
      <dgm:prSet/>
      <dgm:spPr/>
      <dgm:t>
        <a:bodyPr/>
        <a:lstStyle/>
        <a:p>
          <a:endParaRPr lang="en-US"/>
        </a:p>
      </dgm:t>
    </dgm:pt>
    <dgm:pt modelId="{EAF2C1EC-08CB-4864-B04E-7A5726C141E6}" type="sibTrans" cxnId="{3A486ED8-8AF2-4F3B-8895-E1ECFC530911}">
      <dgm:prSet/>
      <dgm:spPr/>
      <dgm:t>
        <a:bodyPr/>
        <a:lstStyle/>
        <a:p>
          <a:endParaRPr lang="en-US"/>
        </a:p>
      </dgm:t>
    </dgm:pt>
    <dgm:pt modelId="{180E6F4F-2F7E-4781-AC0B-97733D236F35}">
      <dgm:prSet phldrT="[Text]"/>
      <dgm:spPr/>
      <dgm:t>
        <a:bodyPr/>
        <a:lstStyle/>
        <a:p>
          <a:r>
            <a:rPr lang="pl-PL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Ishodi/rezultati naših projekata </a:t>
          </a:r>
          <a:endParaRPr lang="en-US" b="1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65F9656-7F3E-43BA-8F67-FC4212C51110}" type="parTrans" cxnId="{FE0A9C17-0057-49C1-9048-A42ED7E1897C}">
      <dgm:prSet/>
      <dgm:spPr/>
      <dgm:t>
        <a:bodyPr/>
        <a:lstStyle/>
        <a:p>
          <a:endParaRPr lang="en-US"/>
        </a:p>
      </dgm:t>
    </dgm:pt>
    <dgm:pt modelId="{B9F782E2-11A4-49D5-86D0-396A1F70251E}" type="sibTrans" cxnId="{FE0A9C17-0057-49C1-9048-A42ED7E1897C}">
      <dgm:prSet/>
      <dgm:spPr/>
      <dgm:t>
        <a:bodyPr/>
        <a:lstStyle/>
        <a:p>
          <a:endParaRPr lang="en-US"/>
        </a:p>
      </dgm:t>
    </dgm:pt>
    <dgm:pt modelId="{ED0DA9C2-CBD9-49B2-B92F-B0B920831DF8}">
      <dgm:prSet phldrT="[Text]"/>
      <dgm:spPr/>
      <dgm:t>
        <a:bodyPr/>
        <a:lstStyle/>
        <a:p>
          <a:r>
            <a:rPr lang="en-US" b="1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Budžet</a:t>
          </a:r>
          <a:r>
            <a:rPr lang="en-US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(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novčani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resursi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koji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su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nam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potrebni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da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postignemo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cilj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/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ostvarimo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b="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rezultat</a:t>
          </a:r>
          <a:r>
            <a:rPr lang="en-US" b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</a:p>
      </dgm:t>
    </dgm:pt>
    <dgm:pt modelId="{E14D9858-1A95-4D33-9ABB-442A29E5C19F}" type="parTrans" cxnId="{9D3E298B-B6FE-4DE2-88DA-5FAE5D8CBDA1}">
      <dgm:prSet/>
      <dgm:spPr/>
      <dgm:t>
        <a:bodyPr/>
        <a:lstStyle/>
        <a:p>
          <a:endParaRPr lang="en-US"/>
        </a:p>
      </dgm:t>
    </dgm:pt>
    <dgm:pt modelId="{EB6A98D0-A0B7-429C-845F-F890479114EA}" type="sibTrans" cxnId="{9D3E298B-B6FE-4DE2-88DA-5FAE5D8CBDA1}">
      <dgm:prSet/>
      <dgm:spPr/>
      <dgm:t>
        <a:bodyPr/>
        <a:lstStyle/>
        <a:p>
          <a:endParaRPr lang="en-US"/>
        </a:p>
      </dgm:t>
    </dgm:pt>
    <dgm:pt modelId="{18A1C2B3-26A9-45E3-9133-F15106D6D709}" type="pres">
      <dgm:prSet presAssocID="{2B4DA0DE-5E3D-4ABF-87B6-81C0048D4A35}" presName="Name0" presStyleCnt="0">
        <dgm:presLayoutVars>
          <dgm:chMax val="7"/>
          <dgm:chPref val="7"/>
          <dgm:dir/>
        </dgm:presLayoutVars>
      </dgm:prSet>
      <dgm:spPr/>
    </dgm:pt>
    <dgm:pt modelId="{1984239F-F91C-446D-A45B-1CB7F080781C}" type="pres">
      <dgm:prSet presAssocID="{2B4DA0DE-5E3D-4ABF-87B6-81C0048D4A35}" presName="Name1" presStyleCnt="0"/>
      <dgm:spPr/>
    </dgm:pt>
    <dgm:pt modelId="{9FB48983-FDA2-423F-A0BF-B6EA53A7CA57}" type="pres">
      <dgm:prSet presAssocID="{2B4DA0DE-5E3D-4ABF-87B6-81C0048D4A35}" presName="cycle" presStyleCnt="0"/>
      <dgm:spPr/>
    </dgm:pt>
    <dgm:pt modelId="{6A781EE8-647F-4A46-8BEF-917C9D08F739}" type="pres">
      <dgm:prSet presAssocID="{2B4DA0DE-5E3D-4ABF-87B6-81C0048D4A35}" presName="srcNode" presStyleLbl="node1" presStyleIdx="0" presStyleCnt="5"/>
      <dgm:spPr/>
    </dgm:pt>
    <dgm:pt modelId="{D70E2CEC-2808-47C9-B1F8-93C30AB617F2}" type="pres">
      <dgm:prSet presAssocID="{2B4DA0DE-5E3D-4ABF-87B6-81C0048D4A35}" presName="conn" presStyleLbl="parChTrans1D2" presStyleIdx="0" presStyleCnt="1"/>
      <dgm:spPr/>
    </dgm:pt>
    <dgm:pt modelId="{BE331B31-1B09-47AC-931E-F18C0DB06CDA}" type="pres">
      <dgm:prSet presAssocID="{2B4DA0DE-5E3D-4ABF-87B6-81C0048D4A35}" presName="extraNode" presStyleLbl="node1" presStyleIdx="0" presStyleCnt="5"/>
      <dgm:spPr/>
    </dgm:pt>
    <dgm:pt modelId="{4F8C5E16-2EA9-4CDF-92F7-9B4645F4EDD1}" type="pres">
      <dgm:prSet presAssocID="{2B4DA0DE-5E3D-4ABF-87B6-81C0048D4A35}" presName="dstNode" presStyleLbl="node1" presStyleIdx="0" presStyleCnt="5"/>
      <dgm:spPr/>
    </dgm:pt>
    <dgm:pt modelId="{24F35A10-0049-4B16-8A93-3E7DB84826C4}" type="pres">
      <dgm:prSet presAssocID="{46F10E18-FB0F-4803-927F-E06C1411854B}" presName="text_1" presStyleLbl="node1" presStyleIdx="0" presStyleCnt="5">
        <dgm:presLayoutVars>
          <dgm:bulletEnabled val="1"/>
        </dgm:presLayoutVars>
      </dgm:prSet>
      <dgm:spPr/>
    </dgm:pt>
    <dgm:pt modelId="{36AAC0C5-0534-4BE5-B5F8-1D18F3938D51}" type="pres">
      <dgm:prSet presAssocID="{46F10E18-FB0F-4803-927F-E06C1411854B}" presName="accent_1" presStyleCnt="0"/>
      <dgm:spPr/>
    </dgm:pt>
    <dgm:pt modelId="{F2E7D0FF-679D-48D4-8C89-B5D8547F900C}" type="pres">
      <dgm:prSet presAssocID="{46F10E18-FB0F-4803-927F-E06C1411854B}" presName="accentRepeatNode" presStyleLbl="solidFgAcc1" presStyleIdx="0" presStyleCnt="5"/>
      <dgm:spPr/>
    </dgm:pt>
    <dgm:pt modelId="{4B94974E-F70F-458B-A0C1-A3062BA09E7B}" type="pres">
      <dgm:prSet presAssocID="{5F8BD444-ED70-46CF-8E3C-0858450A5459}" presName="text_2" presStyleLbl="node1" presStyleIdx="1" presStyleCnt="5" custScaleX="89022">
        <dgm:presLayoutVars>
          <dgm:bulletEnabled val="1"/>
        </dgm:presLayoutVars>
      </dgm:prSet>
      <dgm:spPr/>
    </dgm:pt>
    <dgm:pt modelId="{617E1366-82ED-49B4-B5E3-FBC923D1DF1A}" type="pres">
      <dgm:prSet presAssocID="{5F8BD444-ED70-46CF-8E3C-0858450A5459}" presName="accent_2" presStyleCnt="0"/>
      <dgm:spPr/>
    </dgm:pt>
    <dgm:pt modelId="{1FED1F67-DA57-477B-B6D7-506D838F9875}" type="pres">
      <dgm:prSet presAssocID="{5F8BD444-ED70-46CF-8E3C-0858450A5459}" presName="accentRepeatNode" presStyleLbl="solidFgAcc1" presStyleIdx="1" presStyleCnt="5"/>
      <dgm:spPr/>
    </dgm:pt>
    <dgm:pt modelId="{1A239AF9-8B29-4A52-941C-E605AF6BBCDA}" type="pres">
      <dgm:prSet presAssocID="{522FF566-EC72-460C-9CA0-DF3B32596468}" presName="text_3" presStyleLbl="node1" presStyleIdx="2" presStyleCnt="5" custScaleX="87670">
        <dgm:presLayoutVars>
          <dgm:bulletEnabled val="1"/>
        </dgm:presLayoutVars>
      </dgm:prSet>
      <dgm:spPr/>
    </dgm:pt>
    <dgm:pt modelId="{2A181F9E-DACB-4CD0-AB15-8257912C9A66}" type="pres">
      <dgm:prSet presAssocID="{522FF566-EC72-460C-9CA0-DF3B32596468}" presName="accent_3" presStyleCnt="0"/>
      <dgm:spPr/>
    </dgm:pt>
    <dgm:pt modelId="{89998F2A-5C86-4490-A095-D1CD4549C846}" type="pres">
      <dgm:prSet presAssocID="{522FF566-EC72-460C-9CA0-DF3B32596468}" presName="accentRepeatNode" presStyleLbl="solidFgAcc1" presStyleIdx="2" presStyleCnt="5"/>
      <dgm:spPr/>
    </dgm:pt>
    <dgm:pt modelId="{556F94B7-77F6-4C1A-99EF-CBF1AC07C751}" type="pres">
      <dgm:prSet presAssocID="{180E6F4F-2F7E-4781-AC0B-97733D236F35}" presName="text_4" presStyleLbl="node1" presStyleIdx="3" presStyleCnt="5" custScaleX="88293">
        <dgm:presLayoutVars>
          <dgm:bulletEnabled val="1"/>
        </dgm:presLayoutVars>
      </dgm:prSet>
      <dgm:spPr/>
    </dgm:pt>
    <dgm:pt modelId="{84CCF5D5-B9DD-4733-B876-F23410F55910}" type="pres">
      <dgm:prSet presAssocID="{180E6F4F-2F7E-4781-AC0B-97733D236F35}" presName="accent_4" presStyleCnt="0"/>
      <dgm:spPr/>
    </dgm:pt>
    <dgm:pt modelId="{B51C1582-D8F4-4DEC-815A-17721AC21986}" type="pres">
      <dgm:prSet presAssocID="{180E6F4F-2F7E-4781-AC0B-97733D236F35}" presName="accentRepeatNode" presStyleLbl="solidFgAcc1" presStyleIdx="3" presStyleCnt="5"/>
      <dgm:spPr/>
    </dgm:pt>
    <dgm:pt modelId="{DDC5FD78-0C5F-441B-B358-584CEA3163B3}" type="pres">
      <dgm:prSet presAssocID="{ED0DA9C2-CBD9-49B2-B92F-B0B920831DF8}" presName="text_5" presStyleLbl="node1" presStyleIdx="4" presStyleCnt="5" custScaleX="91302">
        <dgm:presLayoutVars>
          <dgm:bulletEnabled val="1"/>
        </dgm:presLayoutVars>
      </dgm:prSet>
      <dgm:spPr/>
    </dgm:pt>
    <dgm:pt modelId="{63DA43C3-5CEE-4989-82A1-9DD9FA677EC7}" type="pres">
      <dgm:prSet presAssocID="{ED0DA9C2-CBD9-49B2-B92F-B0B920831DF8}" presName="accent_5" presStyleCnt="0"/>
      <dgm:spPr/>
    </dgm:pt>
    <dgm:pt modelId="{563B7455-FEAF-443E-B796-259FAB48D0ED}" type="pres">
      <dgm:prSet presAssocID="{ED0DA9C2-CBD9-49B2-B92F-B0B920831DF8}" presName="accentRepeatNode" presStyleLbl="solidFgAcc1" presStyleIdx="4" presStyleCnt="5"/>
      <dgm:spPr/>
    </dgm:pt>
  </dgm:ptLst>
  <dgm:cxnLst>
    <dgm:cxn modelId="{FE0A9C17-0057-49C1-9048-A42ED7E1897C}" srcId="{2B4DA0DE-5E3D-4ABF-87B6-81C0048D4A35}" destId="{180E6F4F-2F7E-4781-AC0B-97733D236F35}" srcOrd="3" destOrd="0" parTransId="{065F9656-7F3E-43BA-8F67-FC4212C51110}" sibTransId="{B9F782E2-11A4-49D5-86D0-396A1F70251E}"/>
    <dgm:cxn modelId="{36F33262-4644-4614-ABE4-291C1C47885F}" srcId="{2B4DA0DE-5E3D-4ABF-87B6-81C0048D4A35}" destId="{46F10E18-FB0F-4803-927F-E06C1411854B}" srcOrd="0" destOrd="0" parTransId="{D76ECC86-DB55-489C-9A62-5BCBC5BF384F}" sibTransId="{4CAB6FEC-BA67-48B1-A861-B62929AB258F}"/>
    <dgm:cxn modelId="{E8843B63-2D99-4697-803E-71C228539352}" type="presOf" srcId="{46F10E18-FB0F-4803-927F-E06C1411854B}" destId="{24F35A10-0049-4B16-8A93-3E7DB84826C4}" srcOrd="0" destOrd="0" presId="urn:microsoft.com/office/officeart/2008/layout/VerticalCurvedList"/>
    <dgm:cxn modelId="{E8BDEB68-6E59-4AB5-BACA-8BDDB68B23A9}" type="presOf" srcId="{ED0DA9C2-CBD9-49B2-B92F-B0B920831DF8}" destId="{DDC5FD78-0C5F-441B-B358-584CEA3163B3}" srcOrd="0" destOrd="0" presId="urn:microsoft.com/office/officeart/2008/layout/VerticalCurvedList"/>
    <dgm:cxn modelId="{9E1B3379-53AD-43E5-9F8F-E7A1226560C0}" srcId="{2B4DA0DE-5E3D-4ABF-87B6-81C0048D4A35}" destId="{5F8BD444-ED70-46CF-8E3C-0858450A5459}" srcOrd="1" destOrd="0" parTransId="{DF2F7C48-A954-4EF4-ACCB-A8682B678909}" sibTransId="{05DDC529-31E1-4B13-ACDA-76F96CDF5D82}"/>
    <dgm:cxn modelId="{1EE63C7B-47BA-4CD2-935A-C1044E8BF7AB}" type="presOf" srcId="{522FF566-EC72-460C-9CA0-DF3B32596468}" destId="{1A239AF9-8B29-4A52-941C-E605AF6BBCDA}" srcOrd="0" destOrd="0" presId="urn:microsoft.com/office/officeart/2008/layout/VerticalCurvedList"/>
    <dgm:cxn modelId="{9559027C-30FD-49DE-B338-535930A051CB}" type="presOf" srcId="{5F8BD444-ED70-46CF-8E3C-0858450A5459}" destId="{4B94974E-F70F-458B-A0C1-A3062BA09E7B}" srcOrd="0" destOrd="0" presId="urn:microsoft.com/office/officeart/2008/layout/VerticalCurvedList"/>
    <dgm:cxn modelId="{9D3E298B-B6FE-4DE2-88DA-5FAE5D8CBDA1}" srcId="{2B4DA0DE-5E3D-4ABF-87B6-81C0048D4A35}" destId="{ED0DA9C2-CBD9-49B2-B92F-B0B920831DF8}" srcOrd="4" destOrd="0" parTransId="{E14D9858-1A95-4D33-9ABB-442A29E5C19F}" sibTransId="{EB6A98D0-A0B7-429C-845F-F890479114EA}"/>
    <dgm:cxn modelId="{992D23A4-03F6-4839-85F1-B2B16CE6D7A7}" type="presOf" srcId="{4CAB6FEC-BA67-48B1-A861-B62929AB258F}" destId="{D70E2CEC-2808-47C9-B1F8-93C30AB617F2}" srcOrd="0" destOrd="0" presId="urn:microsoft.com/office/officeart/2008/layout/VerticalCurvedList"/>
    <dgm:cxn modelId="{9D72B6A4-2531-4B25-96A4-89FD73315876}" type="presOf" srcId="{2B4DA0DE-5E3D-4ABF-87B6-81C0048D4A35}" destId="{18A1C2B3-26A9-45E3-9133-F15106D6D709}" srcOrd="0" destOrd="0" presId="urn:microsoft.com/office/officeart/2008/layout/VerticalCurvedList"/>
    <dgm:cxn modelId="{552527B9-E9ED-41A3-8163-63821C1EFEE3}" type="presOf" srcId="{180E6F4F-2F7E-4781-AC0B-97733D236F35}" destId="{556F94B7-77F6-4C1A-99EF-CBF1AC07C751}" srcOrd="0" destOrd="0" presId="urn:microsoft.com/office/officeart/2008/layout/VerticalCurvedList"/>
    <dgm:cxn modelId="{3A486ED8-8AF2-4F3B-8895-E1ECFC530911}" srcId="{2B4DA0DE-5E3D-4ABF-87B6-81C0048D4A35}" destId="{522FF566-EC72-460C-9CA0-DF3B32596468}" srcOrd="2" destOrd="0" parTransId="{194C74DE-3628-4E7E-BE13-26CC6204BC25}" sibTransId="{EAF2C1EC-08CB-4864-B04E-7A5726C141E6}"/>
    <dgm:cxn modelId="{3E7C08B1-6AA4-43BB-8519-0C46777313E9}" type="presParOf" srcId="{18A1C2B3-26A9-45E3-9133-F15106D6D709}" destId="{1984239F-F91C-446D-A45B-1CB7F080781C}" srcOrd="0" destOrd="0" presId="urn:microsoft.com/office/officeart/2008/layout/VerticalCurvedList"/>
    <dgm:cxn modelId="{5282DE26-5363-4E08-A72F-443C324EE897}" type="presParOf" srcId="{1984239F-F91C-446D-A45B-1CB7F080781C}" destId="{9FB48983-FDA2-423F-A0BF-B6EA53A7CA57}" srcOrd="0" destOrd="0" presId="urn:microsoft.com/office/officeart/2008/layout/VerticalCurvedList"/>
    <dgm:cxn modelId="{33E3284F-8748-4A1E-A44D-3FB7EBDB56B4}" type="presParOf" srcId="{9FB48983-FDA2-423F-A0BF-B6EA53A7CA57}" destId="{6A781EE8-647F-4A46-8BEF-917C9D08F739}" srcOrd="0" destOrd="0" presId="urn:microsoft.com/office/officeart/2008/layout/VerticalCurvedList"/>
    <dgm:cxn modelId="{DB6801E2-BF56-40D8-949E-459094AE3F9F}" type="presParOf" srcId="{9FB48983-FDA2-423F-A0BF-B6EA53A7CA57}" destId="{D70E2CEC-2808-47C9-B1F8-93C30AB617F2}" srcOrd="1" destOrd="0" presId="urn:microsoft.com/office/officeart/2008/layout/VerticalCurvedList"/>
    <dgm:cxn modelId="{46758010-EBE9-445E-9074-9BA282776C68}" type="presParOf" srcId="{9FB48983-FDA2-423F-A0BF-B6EA53A7CA57}" destId="{BE331B31-1B09-47AC-931E-F18C0DB06CDA}" srcOrd="2" destOrd="0" presId="urn:microsoft.com/office/officeart/2008/layout/VerticalCurvedList"/>
    <dgm:cxn modelId="{06C817F0-EA83-478D-9E23-A1527D841B04}" type="presParOf" srcId="{9FB48983-FDA2-423F-A0BF-B6EA53A7CA57}" destId="{4F8C5E16-2EA9-4CDF-92F7-9B4645F4EDD1}" srcOrd="3" destOrd="0" presId="urn:microsoft.com/office/officeart/2008/layout/VerticalCurvedList"/>
    <dgm:cxn modelId="{BA128E58-8DDC-45D2-9711-34022ECFE597}" type="presParOf" srcId="{1984239F-F91C-446D-A45B-1CB7F080781C}" destId="{24F35A10-0049-4B16-8A93-3E7DB84826C4}" srcOrd="1" destOrd="0" presId="urn:microsoft.com/office/officeart/2008/layout/VerticalCurvedList"/>
    <dgm:cxn modelId="{564CBFFE-B0ED-43CA-BD89-640DB7ABAA9B}" type="presParOf" srcId="{1984239F-F91C-446D-A45B-1CB7F080781C}" destId="{36AAC0C5-0534-4BE5-B5F8-1D18F3938D51}" srcOrd="2" destOrd="0" presId="urn:microsoft.com/office/officeart/2008/layout/VerticalCurvedList"/>
    <dgm:cxn modelId="{6E1720A6-0D47-49A7-A963-CE0A96DDD416}" type="presParOf" srcId="{36AAC0C5-0534-4BE5-B5F8-1D18F3938D51}" destId="{F2E7D0FF-679D-48D4-8C89-B5D8547F900C}" srcOrd="0" destOrd="0" presId="urn:microsoft.com/office/officeart/2008/layout/VerticalCurvedList"/>
    <dgm:cxn modelId="{21B41D92-7A3C-47DC-98B8-06F280BC8125}" type="presParOf" srcId="{1984239F-F91C-446D-A45B-1CB7F080781C}" destId="{4B94974E-F70F-458B-A0C1-A3062BA09E7B}" srcOrd="3" destOrd="0" presId="urn:microsoft.com/office/officeart/2008/layout/VerticalCurvedList"/>
    <dgm:cxn modelId="{E43B3A08-9156-4A3C-B88D-474D2A8DB7EF}" type="presParOf" srcId="{1984239F-F91C-446D-A45B-1CB7F080781C}" destId="{617E1366-82ED-49B4-B5E3-FBC923D1DF1A}" srcOrd="4" destOrd="0" presId="urn:microsoft.com/office/officeart/2008/layout/VerticalCurvedList"/>
    <dgm:cxn modelId="{E517426D-DF30-4037-AF43-C6D08F79A161}" type="presParOf" srcId="{617E1366-82ED-49B4-B5E3-FBC923D1DF1A}" destId="{1FED1F67-DA57-477B-B6D7-506D838F9875}" srcOrd="0" destOrd="0" presId="urn:microsoft.com/office/officeart/2008/layout/VerticalCurvedList"/>
    <dgm:cxn modelId="{FBF82AED-1816-4ECF-A7DC-220AC1EF8C4C}" type="presParOf" srcId="{1984239F-F91C-446D-A45B-1CB7F080781C}" destId="{1A239AF9-8B29-4A52-941C-E605AF6BBCDA}" srcOrd="5" destOrd="0" presId="urn:microsoft.com/office/officeart/2008/layout/VerticalCurvedList"/>
    <dgm:cxn modelId="{05AEA9B0-62D4-4F2F-B734-EF4A2DF83A06}" type="presParOf" srcId="{1984239F-F91C-446D-A45B-1CB7F080781C}" destId="{2A181F9E-DACB-4CD0-AB15-8257912C9A66}" srcOrd="6" destOrd="0" presId="urn:microsoft.com/office/officeart/2008/layout/VerticalCurvedList"/>
    <dgm:cxn modelId="{044B003B-969C-4D48-B2E2-5792C8D5B7AC}" type="presParOf" srcId="{2A181F9E-DACB-4CD0-AB15-8257912C9A66}" destId="{89998F2A-5C86-4490-A095-D1CD4549C846}" srcOrd="0" destOrd="0" presId="urn:microsoft.com/office/officeart/2008/layout/VerticalCurvedList"/>
    <dgm:cxn modelId="{F3E94AE4-11EA-44EE-8409-9C9933F027CF}" type="presParOf" srcId="{1984239F-F91C-446D-A45B-1CB7F080781C}" destId="{556F94B7-77F6-4C1A-99EF-CBF1AC07C751}" srcOrd="7" destOrd="0" presId="urn:microsoft.com/office/officeart/2008/layout/VerticalCurvedList"/>
    <dgm:cxn modelId="{2422C0AB-C5B5-4B56-AF65-3FC02D7B38A6}" type="presParOf" srcId="{1984239F-F91C-446D-A45B-1CB7F080781C}" destId="{84CCF5D5-B9DD-4733-B876-F23410F55910}" srcOrd="8" destOrd="0" presId="urn:microsoft.com/office/officeart/2008/layout/VerticalCurvedList"/>
    <dgm:cxn modelId="{BFE3F2A8-A1AF-48D3-AA42-D1C0917AD2B0}" type="presParOf" srcId="{84CCF5D5-B9DD-4733-B876-F23410F55910}" destId="{B51C1582-D8F4-4DEC-815A-17721AC21986}" srcOrd="0" destOrd="0" presId="urn:microsoft.com/office/officeart/2008/layout/VerticalCurvedList"/>
    <dgm:cxn modelId="{385FFA06-CAA2-4CB7-A9F2-53E3BC86BD04}" type="presParOf" srcId="{1984239F-F91C-446D-A45B-1CB7F080781C}" destId="{DDC5FD78-0C5F-441B-B358-584CEA3163B3}" srcOrd="9" destOrd="0" presId="urn:microsoft.com/office/officeart/2008/layout/VerticalCurvedList"/>
    <dgm:cxn modelId="{37BF2FF9-58A7-4B7B-8974-60E07189B4AA}" type="presParOf" srcId="{1984239F-F91C-446D-A45B-1CB7F080781C}" destId="{63DA43C3-5CEE-4989-82A1-9DD9FA677EC7}" srcOrd="10" destOrd="0" presId="urn:microsoft.com/office/officeart/2008/layout/VerticalCurvedList"/>
    <dgm:cxn modelId="{B3E54C72-7F40-47A5-9F76-E2995197C70E}" type="presParOf" srcId="{63DA43C3-5CEE-4989-82A1-9DD9FA677EC7}" destId="{563B7455-FEAF-443E-B796-259FAB48D0E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0E2CEC-2808-47C9-B1F8-93C30AB617F2}">
      <dsp:nvSpPr>
        <dsp:cNvPr id="0" name=""/>
        <dsp:cNvSpPr/>
      </dsp:nvSpPr>
      <dsp:spPr>
        <a:xfrm>
          <a:off x="-7677288" y="-1173098"/>
          <a:ext cx="9135142" cy="9135142"/>
        </a:xfrm>
        <a:prstGeom prst="blockArc">
          <a:avLst>
            <a:gd name="adj1" fmla="val 18900000"/>
            <a:gd name="adj2" fmla="val 2700000"/>
            <a:gd name="adj3" fmla="val 236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F35A10-0049-4B16-8A93-3E7DB84826C4}">
      <dsp:nvSpPr>
        <dsp:cNvPr id="0" name=""/>
        <dsp:cNvSpPr/>
      </dsp:nvSpPr>
      <dsp:spPr>
        <a:xfrm>
          <a:off x="636339" y="424173"/>
          <a:ext cx="15724636" cy="84888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380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500" b="1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Opis (konkretnog) problema </a:t>
          </a:r>
          <a:endParaRPr lang="en-US" sz="2500" b="1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636339" y="424173"/>
        <a:ext cx="15724636" cy="848889"/>
      </dsp:txXfrm>
    </dsp:sp>
    <dsp:sp modelId="{F2E7D0FF-679D-48D4-8C89-B5D8547F900C}">
      <dsp:nvSpPr>
        <dsp:cNvPr id="0" name=""/>
        <dsp:cNvSpPr/>
      </dsp:nvSpPr>
      <dsp:spPr>
        <a:xfrm>
          <a:off x="105783" y="318062"/>
          <a:ext cx="1061112" cy="106111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94974E-F70F-458B-A0C1-A3062BA09E7B}">
      <dsp:nvSpPr>
        <dsp:cNvPr id="0" name=""/>
        <dsp:cNvSpPr/>
      </dsp:nvSpPr>
      <dsp:spPr>
        <a:xfrm>
          <a:off x="2074365" y="1697100"/>
          <a:ext cx="13456874" cy="84888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380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500" b="1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Cilj – šta želimo da postignemo </a:t>
          </a:r>
          <a:endParaRPr lang="en-US" sz="2500" b="1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2074365" y="1697100"/>
        <a:ext cx="13456874" cy="848889"/>
      </dsp:txXfrm>
    </dsp:sp>
    <dsp:sp modelId="{1FED1F67-DA57-477B-B6D7-506D838F9875}">
      <dsp:nvSpPr>
        <dsp:cNvPr id="0" name=""/>
        <dsp:cNvSpPr/>
      </dsp:nvSpPr>
      <dsp:spPr>
        <a:xfrm>
          <a:off x="714073" y="1590989"/>
          <a:ext cx="1061112" cy="106111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239AF9-8B29-4A52-941C-E605AF6BBCDA}">
      <dsp:nvSpPr>
        <dsp:cNvPr id="0" name=""/>
        <dsp:cNvSpPr/>
      </dsp:nvSpPr>
      <dsp:spPr>
        <a:xfrm>
          <a:off x="2351738" y="2970027"/>
          <a:ext cx="13088824" cy="84888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380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500" b="1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Plan aktivnosti - 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(na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koji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način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, u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kom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vremenu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, i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sa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kojim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resursima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želimo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da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postignemo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cilj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</a:p>
      </dsp:txBody>
      <dsp:txXfrm>
        <a:off x="2351738" y="2970027"/>
        <a:ext cx="13088824" cy="848889"/>
      </dsp:txXfrm>
    </dsp:sp>
    <dsp:sp modelId="{89998F2A-5C86-4490-A095-D1CD4549C846}">
      <dsp:nvSpPr>
        <dsp:cNvPr id="0" name=""/>
        <dsp:cNvSpPr/>
      </dsp:nvSpPr>
      <dsp:spPr>
        <a:xfrm>
          <a:off x="900769" y="2863916"/>
          <a:ext cx="1061112" cy="106111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6F94B7-77F6-4C1A-99EF-CBF1AC07C751}">
      <dsp:nvSpPr>
        <dsp:cNvPr id="0" name=""/>
        <dsp:cNvSpPr/>
      </dsp:nvSpPr>
      <dsp:spPr>
        <a:xfrm>
          <a:off x="2129464" y="4242954"/>
          <a:ext cx="13346675" cy="84888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380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500" b="1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Ishodi/rezultati naših projekata </a:t>
          </a:r>
          <a:endParaRPr lang="en-US" sz="2500" b="1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2129464" y="4242954"/>
        <a:ext cx="13346675" cy="848889"/>
      </dsp:txXfrm>
    </dsp:sp>
    <dsp:sp modelId="{B51C1582-D8F4-4DEC-815A-17721AC21986}">
      <dsp:nvSpPr>
        <dsp:cNvPr id="0" name=""/>
        <dsp:cNvSpPr/>
      </dsp:nvSpPr>
      <dsp:spPr>
        <a:xfrm>
          <a:off x="714073" y="4136843"/>
          <a:ext cx="1061112" cy="106111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C5FD78-0C5F-441B-B358-584CEA3163B3}">
      <dsp:nvSpPr>
        <dsp:cNvPr id="0" name=""/>
        <dsp:cNvSpPr/>
      </dsp:nvSpPr>
      <dsp:spPr>
        <a:xfrm>
          <a:off x="1320204" y="5515882"/>
          <a:ext cx="14356907" cy="84888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380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Budžet</a:t>
          </a:r>
          <a:r>
            <a:rPr lang="en-US" sz="2500" b="1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(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novčani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resursi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koji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su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nam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potrebni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da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postignemo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cilj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/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ostvarimo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500" b="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rezultat</a:t>
          </a:r>
          <a:r>
            <a:rPr lang="en-US" sz="2500" b="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</a:p>
      </dsp:txBody>
      <dsp:txXfrm>
        <a:off x="1320204" y="5515882"/>
        <a:ext cx="14356907" cy="848889"/>
      </dsp:txXfrm>
    </dsp:sp>
    <dsp:sp modelId="{563B7455-FEAF-443E-B796-259FAB48D0ED}">
      <dsp:nvSpPr>
        <dsp:cNvPr id="0" name=""/>
        <dsp:cNvSpPr/>
      </dsp:nvSpPr>
      <dsp:spPr>
        <a:xfrm>
          <a:off x="105783" y="5409770"/>
          <a:ext cx="1061112" cy="106111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463184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42F09E-BC7C-47A5-B810-2987DED500B0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3817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1" name="Google Shape;491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3"/>
          <p:cNvSpPr txBox="1">
            <a:spLocks noGrp="1"/>
          </p:cNvSpPr>
          <p:nvPr>
            <p:ph type="ctrTitle"/>
          </p:nvPr>
        </p:nvSpPr>
        <p:spPr>
          <a:xfrm>
            <a:off x="1371600" y="3195638"/>
            <a:ext cx="15544800" cy="22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3"/>
          <p:cNvSpPr txBox="1">
            <a:spLocks noGrp="1"/>
          </p:cNvSpPr>
          <p:nvPr>
            <p:ph type="subTitle" idx="1"/>
          </p:nvPr>
        </p:nvSpPr>
        <p:spPr>
          <a:xfrm>
            <a:off x="2743200" y="5829300"/>
            <a:ext cx="128016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59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51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888888"/>
              </a:buClr>
              <a:buSzPts val="4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3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3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3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3"/>
          <p:cNvSpPr txBox="1">
            <a:spLocks noGrp="1"/>
          </p:cNvSpPr>
          <p:nvPr>
            <p:ph type="title"/>
          </p:nvPr>
        </p:nvSpPr>
        <p:spPr>
          <a:xfrm rot="5400000">
            <a:off x="10927499" y="2743256"/>
            <a:ext cx="8777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3"/>
          <p:cNvSpPr txBox="1">
            <a:spLocks noGrp="1"/>
          </p:cNvSpPr>
          <p:nvPr>
            <p:ph type="body" idx="1"/>
          </p:nvPr>
        </p:nvSpPr>
        <p:spPr>
          <a:xfrm rot="5400000">
            <a:off x="2545501" y="-1219142"/>
            <a:ext cx="8777400" cy="120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1pPr>
            <a:lvl2pPr marL="914400" lvl="1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2pPr>
            <a:lvl3pPr marL="1371600" lvl="2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3pPr>
            <a:lvl4pPr marL="1828800" lvl="3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4pPr>
            <a:lvl5pPr marL="2286000" lvl="4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»"/>
              <a:defRPr/>
            </a:lvl5pPr>
            <a:lvl6pPr marL="2743200" lvl="5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6pPr>
            <a:lvl7pPr marL="3200400" lvl="6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7pPr>
            <a:lvl8pPr marL="3657600" lvl="7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8pPr>
            <a:lvl9pPr marL="4114800" lvl="8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3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3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3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400301"/>
            <a:ext cx="8077200" cy="6788945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96400" y="2400301"/>
            <a:ext cx="8077200" cy="6788945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CD62A-624D-41D8-AD1B-A85D9905DC35}" type="datetimeFigureOut">
              <a:rPr lang="en-US"/>
              <a:pPr>
                <a:defRPr/>
              </a:pPr>
              <a:t>6/20/2022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29B30-D266-4D05-A2A8-4A5BE9C261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9434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4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4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1pPr>
            <a:lvl2pPr marL="914400" lvl="1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2pPr>
            <a:lvl3pPr marL="1371600" lvl="2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3pPr>
            <a:lvl4pPr marL="1828800" lvl="3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4pPr>
            <a:lvl5pPr marL="2286000" lvl="4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»"/>
              <a:defRPr/>
            </a:lvl5pPr>
            <a:lvl6pPr marL="2743200" lvl="5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6pPr>
            <a:lvl7pPr marL="3200400" lvl="6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7pPr>
            <a:lvl8pPr marL="3657600" lvl="7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8pPr>
            <a:lvl9pPr marL="4114800" lvl="8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4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4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4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6"/>
          <p:cNvSpPr txBox="1">
            <a:spLocks noGrp="1"/>
          </p:cNvSpPr>
          <p:nvPr>
            <p:ph type="title"/>
          </p:nvPr>
        </p:nvSpPr>
        <p:spPr>
          <a:xfrm>
            <a:off x="1444626" y="6610350"/>
            <a:ext cx="15544800" cy="20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00"/>
              <a:buFont typeface="Calibri"/>
              <a:buNone/>
              <a:defRPr sz="73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6"/>
          <p:cNvSpPr txBox="1">
            <a:spLocks noGrp="1"/>
          </p:cNvSpPr>
          <p:nvPr>
            <p:ph type="body" idx="1"/>
          </p:nvPr>
        </p:nvSpPr>
        <p:spPr>
          <a:xfrm>
            <a:off x="1444626" y="4360069"/>
            <a:ext cx="15544800" cy="225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300"/>
              <a:buNone/>
              <a:defRPr sz="33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900"/>
              <a:buNone/>
              <a:defRPr sz="29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36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6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6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7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7"/>
          <p:cNvSpPr txBox="1">
            <a:spLocks noGrp="1"/>
          </p:cNvSpPr>
          <p:nvPr>
            <p:ph type="body" idx="1"/>
          </p:nvPr>
        </p:nvSpPr>
        <p:spPr>
          <a:xfrm>
            <a:off x="914400" y="2302670"/>
            <a:ext cx="8080500" cy="95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 b="1"/>
            </a:lvl1pPr>
            <a:lvl2pPr marL="914400" lvl="1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 b="1"/>
            </a:lvl2pPr>
            <a:lvl3pPr marL="1371600" lvl="2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 sz="3300" b="1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5pPr>
            <a:lvl6pPr marL="2743200" lvl="5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6pPr>
            <a:lvl7pPr marL="3200400" lvl="6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7pPr>
            <a:lvl8pPr marL="3657600" lvl="7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8pPr>
            <a:lvl9pPr marL="4114800" lvl="8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9pPr>
          </a:lstStyle>
          <a:p>
            <a:endParaRPr/>
          </a:p>
        </p:txBody>
      </p:sp>
      <p:sp>
        <p:nvSpPr>
          <p:cNvPr id="43" name="Google Shape;43;p37"/>
          <p:cNvSpPr txBox="1">
            <a:spLocks noGrp="1"/>
          </p:cNvSpPr>
          <p:nvPr>
            <p:ph type="body" idx="2"/>
          </p:nvPr>
        </p:nvSpPr>
        <p:spPr>
          <a:xfrm>
            <a:off x="914400" y="3262313"/>
            <a:ext cx="8080500" cy="59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5080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Char char="•"/>
              <a:defRPr sz="4400"/>
            </a:lvl1pPr>
            <a:lvl2pPr marL="914400" lvl="1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–"/>
              <a:defRPr sz="3700"/>
            </a:lvl2pPr>
            <a:lvl3pPr marL="1371600" lvl="2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 sz="3300"/>
            </a:lvl3pPr>
            <a:lvl4pPr marL="1828800" lvl="3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–"/>
              <a:defRPr sz="2900"/>
            </a:lvl4pPr>
            <a:lvl5pPr marL="2286000" lvl="4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»"/>
              <a:defRPr sz="2900"/>
            </a:lvl5pPr>
            <a:lvl6pPr marL="2743200" lvl="5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6pPr>
            <a:lvl7pPr marL="3200400" lvl="6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7pPr>
            <a:lvl8pPr marL="3657600" lvl="7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8pPr>
            <a:lvl9pPr marL="4114800" lvl="8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9pPr>
          </a:lstStyle>
          <a:p>
            <a:endParaRPr/>
          </a:p>
        </p:txBody>
      </p:sp>
      <p:sp>
        <p:nvSpPr>
          <p:cNvPr id="44" name="Google Shape;44;p37"/>
          <p:cNvSpPr txBox="1">
            <a:spLocks noGrp="1"/>
          </p:cNvSpPr>
          <p:nvPr>
            <p:ph type="body" idx="3"/>
          </p:nvPr>
        </p:nvSpPr>
        <p:spPr>
          <a:xfrm>
            <a:off x="9290050" y="2302670"/>
            <a:ext cx="8083500" cy="95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 b="1"/>
            </a:lvl1pPr>
            <a:lvl2pPr marL="914400" lvl="1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 b="1"/>
            </a:lvl2pPr>
            <a:lvl3pPr marL="1371600" lvl="2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 sz="3300" b="1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5pPr>
            <a:lvl6pPr marL="2743200" lvl="5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6pPr>
            <a:lvl7pPr marL="3200400" lvl="6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7pPr>
            <a:lvl8pPr marL="3657600" lvl="7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8pPr>
            <a:lvl9pPr marL="4114800" lvl="8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9pPr>
          </a:lstStyle>
          <a:p>
            <a:endParaRPr/>
          </a:p>
        </p:txBody>
      </p:sp>
      <p:sp>
        <p:nvSpPr>
          <p:cNvPr id="45" name="Google Shape;45;p37"/>
          <p:cNvSpPr txBox="1">
            <a:spLocks noGrp="1"/>
          </p:cNvSpPr>
          <p:nvPr>
            <p:ph type="body" idx="4"/>
          </p:nvPr>
        </p:nvSpPr>
        <p:spPr>
          <a:xfrm>
            <a:off x="9290050" y="3262313"/>
            <a:ext cx="8083500" cy="59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5080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Char char="•"/>
              <a:defRPr sz="4400"/>
            </a:lvl1pPr>
            <a:lvl2pPr marL="914400" lvl="1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–"/>
              <a:defRPr sz="3700"/>
            </a:lvl2pPr>
            <a:lvl3pPr marL="1371600" lvl="2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 sz="3300"/>
            </a:lvl3pPr>
            <a:lvl4pPr marL="1828800" lvl="3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–"/>
              <a:defRPr sz="2900"/>
            </a:lvl4pPr>
            <a:lvl5pPr marL="2286000" lvl="4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»"/>
              <a:defRPr sz="2900"/>
            </a:lvl5pPr>
            <a:lvl6pPr marL="2743200" lvl="5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6pPr>
            <a:lvl7pPr marL="3200400" lvl="6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7pPr>
            <a:lvl8pPr marL="3657600" lvl="7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8pPr>
            <a:lvl9pPr marL="4114800" lvl="8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9pPr>
          </a:lstStyle>
          <a:p>
            <a:endParaRPr/>
          </a:p>
        </p:txBody>
      </p:sp>
      <p:sp>
        <p:nvSpPr>
          <p:cNvPr id="46" name="Google Shape;46;p37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7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7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8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8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8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8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9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9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9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0"/>
          <p:cNvSpPr txBox="1">
            <a:spLocks noGrp="1"/>
          </p:cNvSpPr>
          <p:nvPr>
            <p:ph type="title"/>
          </p:nvPr>
        </p:nvSpPr>
        <p:spPr>
          <a:xfrm>
            <a:off x="914400" y="409575"/>
            <a:ext cx="6016500" cy="17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libri"/>
              <a:buNone/>
              <a:defRPr sz="37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0"/>
          <p:cNvSpPr txBox="1">
            <a:spLocks noGrp="1"/>
          </p:cNvSpPr>
          <p:nvPr>
            <p:ph type="body" idx="1"/>
          </p:nvPr>
        </p:nvSpPr>
        <p:spPr>
          <a:xfrm>
            <a:off x="7150100" y="409575"/>
            <a:ext cx="10223400" cy="87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60325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900"/>
              <a:buChar char="•"/>
              <a:defRPr sz="5900"/>
            </a:lvl1pPr>
            <a:lvl2pPr marL="914400" lvl="1" indent="-55245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Char char="–"/>
              <a:defRPr sz="5100"/>
            </a:lvl2pPr>
            <a:lvl3pPr marL="1371600" lvl="2" indent="-5080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Char char="•"/>
              <a:defRPr sz="4400"/>
            </a:lvl3pPr>
            <a:lvl4pPr marL="1828800" lvl="3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–"/>
              <a:defRPr sz="3700"/>
            </a:lvl4pPr>
            <a:lvl5pPr marL="2286000" lvl="4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»"/>
              <a:defRPr sz="3700"/>
            </a:lvl5pPr>
            <a:lvl6pPr marL="2743200" lvl="5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•"/>
              <a:defRPr sz="3700"/>
            </a:lvl6pPr>
            <a:lvl7pPr marL="3200400" lvl="6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•"/>
              <a:defRPr sz="3700"/>
            </a:lvl7pPr>
            <a:lvl8pPr marL="3657600" lvl="7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•"/>
              <a:defRPr sz="3700"/>
            </a:lvl8pPr>
            <a:lvl9pPr marL="4114800" lvl="8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•"/>
              <a:defRPr sz="3700"/>
            </a:lvl9pPr>
          </a:lstStyle>
          <a:p>
            <a:endParaRPr/>
          </a:p>
        </p:txBody>
      </p:sp>
      <p:sp>
        <p:nvSpPr>
          <p:cNvPr id="61" name="Google Shape;61;p40"/>
          <p:cNvSpPr txBox="1">
            <a:spLocks noGrp="1"/>
          </p:cNvSpPr>
          <p:nvPr>
            <p:ph type="body" idx="2"/>
          </p:nvPr>
        </p:nvSpPr>
        <p:spPr>
          <a:xfrm>
            <a:off x="914400" y="2152650"/>
            <a:ext cx="6016500" cy="70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sz="2200"/>
            </a:lvl2pPr>
            <a:lvl3pPr marL="1371600" lvl="2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4pPr>
            <a:lvl5pPr marL="2286000" lvl="4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5pPr>
            <a:lvl6pPr marL="2743200" lvl="5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6pPr>
            <a:lvl7pPr marL="3200400" lvl="6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7pPr>
            <a:lvl8pPr marL="3657600" lvl="7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8pPr>
            <a:lvl9pPr marL="4114800" lvl="8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9pPr>
          </a:lstStyle>
          <a:p>
            <a:endParaRPr/>
          </a:p>
        </p:txBody>
      </p:sp>
      <p:sp>
        <p:nvSpPr>
          <p:cNvPr id="62" name="Google Shape;62;p40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0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40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1"/>
          <p:cNvSpPr txBox="1">
            <a:spLocks noGrp="1"/>
          </p:cNvSpPr>
          <p:nvPr>
            <p:ph type="title"/>
          </p:nvPr>
        </p:nvSpPr>
        <p:spPr>
          <a:xfrm>
            <a:off x="3584576" y="7200900"/>
            <a:ext cx="10972800" cy="85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libri"/>
              <a:buNone/>
              <a:defRPr sz="37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1"/>
          <p:cNvSpPr>
            <a:spLocks noGrp="1"/>
          </p:cNvSpPr>
          <p:nvPr>
            <p:ph type="pic" idx="2"/>
          </p:nvPr>
        </p:nvSpPr>
        <p:spPr>
          <a:xfrm>
            <a:off x="3584576" y="919163"/>
            <a:ext cx="10972800" cy="61722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1"/>
          <p:cNvSpPr txBox="1">
            <a:spLocks noGrp="1"/>
          </p:cNvSpPr>
          <p:nvPr>
            <p:ph type="body" idx="1"/>
          </p:nvPr>
        </p:nvSpPr>
        <p:spPr>
          <a:xfrm>
            <a:off x="3584576" y="8051007"/>
            <a:ext cx="10972800" cy="12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sz="2200"/>
            </a:lvl2pPr>
            <a:lvl3pPr marL="1371600" lvl="2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4pPr>
            <a:lvl5pPr marL="2286000" lvl="4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5pPr>
            <a:lvl6pPr marL="2743200" lvl="5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6pPr>
            <a:lvl7pPr marL="3200400" lvl="6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7pPr>
            <a:lvl8pPr marL="3657600" lvl="7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8pPr>
            <a:lvl9pPr marL="4114800" lvl="8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9pPr>
          </a:lstStyle>
          <a:p>
            <a:endParaRPr/>
          </a:p>
        </p:txBody>
      </p:sp>
      <p:sp>
        <p:nvSpPr>
          <p:cNvPr id="69" name="Google Shape;69;p41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1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41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2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2"/>
          <p:cNvSpPr txBox="1">
            <a:spLocks noGrp="1"/>
          </p:cNvSpPr>
          <p:nvPr>
            <p:ph type="body" idx="1"/>
          </p:nvPr>
        </p:nvSpPr>
        <p:spPr>
          <a:xfrm rot="5400000">
            <a:off x="5749499" y="-2434801"/>
            <a:ext cx="6789000" cy="164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1pPr>
            <a:lvl2pPr marL="914400" lvl="1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2pPr>
            <a:lvl3pPr marL="1371600" lvl="2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3pPr>
            <a:lvl4pPr marL="1828800" lvl="3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4pPr>
            <a:lvl5pPr marL="2286000" lvl="4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»"/>
              <a:defRPr/>
            </a:lvl5pPr>
            <a:lvl6pPr marL="2743200" lvl="5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6pPr>
            <a:lvl7pPr marL="3200400" lvl="6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7pPr>
            <a:lvl8pPr marL="3657600" lvl="7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8pPr>
            <a:lvl9pPr marL="4114800" lvl="8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2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2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2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 amt="7000"/>
          </a:blip>
          <a:tile tx="-527050" ty="0" sx="100000" sy="100000" flip="none" algn="tl"/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2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  <a:defRPr sz="8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2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marR="0" lvl="0" indent="-6032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900"/>
              <a:buFont typeface="Arial"/>
              <a:buChar char="•"/>
              <a:defRPr sz="5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5524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Arial"/>
              <a:buChar char="–"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5080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–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»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•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•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•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•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2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2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2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7.jpe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ctrTitle"/>
          </p:nvPr>
        </p:nvSpPr>
        <p:spPr>
          <a:xfrm>
            <a:off x="1367136" y="2875248"/>
            <a:ext cx="15544800" cy="22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br>
              <a:rPr lang="en-US" dirty="0"/>
            </a:br>
            <a:endParaRPr b="1" dirty="0">
              <a:solidFill>
                <a:srgbClr val="7F7F7F"/>
              </a:solidFill>
            </a:endParaRPr>
          </a:p>
        </p:txBody>
      </p:sp>
      <p:sp>
        <p:nvSpPr>
          <p:cNvPr id="89" name="Google Shape;89;p1"/>
          <p:cNvSpPr txBox="1">
            <a:spLocks noGrp="1"/>
          </p:cNvSpPr>
          <p:nvPr>
            <p:ph type="subTitle" idx="1"/>
          </p:nvPr>
        </p:nvSpPr>
        <p:spPr>
          <a:xfrm>
            <a:off x="1650636" y="3108611"/>
            <a:ext cx="149778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92500" lnSpcReduction="10000"/>
          </a:bodyPr>
          <a:lstStyle/>
          <a:p>
            <a:pPr marL="0" lvl="0" indent="0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400"/>
              <a:buNone/>
            </a:pPr>
            <a:r>
              <a:rPr lang="sr-Latn-RS" sz="7200" dirty="0">
                <a:latin typeface="Arial"/>
                <a:ea typeface="Arial"/>
                <a:cs typeface="Arial"/>
                <a:sym typeface="Arial"/>
              </a:rPr>
              <a:t>Pisanje predloga projekta </a:t>
            </a:r>
          </a:p>
          <a:p>
            <a:pPr marL="0" lvl="0" indent="0" algn="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400"/>
              <a:buNone/>
            </a:pPr>
            <a:endParaRPr lang="sr-Latn-RS" sz="34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400"/>
              <a:buNone/>
            </a:pPr>
            <a:endParaRPr lang="sr-Latn-RS" sz="34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400"/>
              <a:buNone/>
            </a:pPr>
            <a:r>
              <a:rPr lang="sr-Latn-RS" sz="3400" dirty="0">
                <a:latin typeface="Arial"/>
                <a:ea typeface="Arial"/>
                <a:cs typeface="Arial"/>
                <a:sym typeface="Arial"/>
              </a:rPr>
              <a:t>Vladimir Radojičić </a:t>
            </a:r>
            <a:endParaRPr sz="3400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" name="Google Shape;9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99333" y="7570475"/>
            <a:ext cx="14995641" cy="262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na01441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7" y="2571750"/>
            <a:ext cx="7966074" cy="674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3"/>
          <p:cNvSpPr>
            <a:spLocks noRot="1" noChangeArrowheads="1"/>
          </p:cNvSpPr>
          <p:nvPr/>
        </p:nvSpPr>
        <p:spPr bwMode="auto">
          <a:xfrm>
            <a:off x="790576" y="0"/>
            <a:ext cx="164592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 anchor="ctr"/>
          <a:lstStyle/>
          <a:p>
            <a:pPr algn="ctr" eaLnBrk="1" hangingPunct="1"/>
            <a:r>
              <a:rPr lang="en-US" altLang="en-US" sz="7100" b="1">
                <a:latin typeface="Tahoma" pitchFamily="34" charset="0"/>
                <a:cs typeface="Tahoma" pitchFamily="34" charset="0"/>
              </a:rPr>
              <a:t>Drvo</a:t>
            </a:r>
            <a:r>
              <a:rPr lang="hr-HR" altLang="en-US" sz="7100" b="1">
                <a:latin typeface="Tahoma" pitchFamily="34" charset="0"/>
                <a:cs typeface="Tahoma" pitchFamily="34" charset="0"/>
              </a:rPr>
              <a:t> problema </a:t>
            </a:r>
            <a:r>
              <a:rPr lang="sr-Latn-CS" altLang="en-US" sz="7100" b="1">
                <a:latin typeface="Tahoma" pitchFamily="34" charset="0"/>
                <a:cs typeface="Tahoma" pitchFamily="34" charset="0"/>
              </a:rPr>
              <a:t>-tehnika</a:t>
            </a:r>
            <a:r>
              <a:rPr lang="sr-Latn-CS" altLang="en-US" sz="7900" b="1">
                <a:latin typeface="Tahoma" pitchFamily="34" charset="0"/>
                <a:cs typeface="Tahoma" pitchFamily="34" charset="0"/>
              </a:rPr>
              <a:t> </a:t>
            </a:r>
            <a:endParaRPr lang="en-US" altLang="en-US" sz="7900" b="1">
              <a:latin typeface="Tahoma" pitchFamily="34" charset="0"/>
              <a:cs typeface="Tahoma" pitchFamily="34" charset="0"/>
            </a:endParaRPr>
          </a:p>
          <a:p>
            <a:pPr algn="ctr" eaLnBrk="1" hangingPunct="1"/>
            <a:r>
              <a:rPr lang="hr-HR" altLang="en-US" sz="4300">
                <a:latin typeface="Comic Sans MS" pitchFamily="66" charset="0"/>
              </a:rPr>
              <a:t>Sveobuhvatna slika  postojećeg negativnog stanja</a:t>
            </a:r>
            <a:endParaRPr lang="en-GB" altLang="en-US" sz="9600" b="1">
              <a:latin typeface="Comic Sans MS" pitchFamily="66" charset="0"/>
            </a:endParaRPr>
          </a:p>
        </p:txBody>
      </p:sp>
      <p:sp>
        <p:nvSpPr>
          <p:cNvPr id="143364" name="Rectangle 4"/>
          <p:cNvSpPr>
            <a:spLocks noChangeArrowheads="1"/>
          </p:cNvSpPr>
          <p:nvPr/>
        </p:nvSpPr>
        <p:spPr bwMode="auto">
          <a:xfrm>
            <a:off x="914401" y="2400301"/>
            <a:ext cx="8070850" cy="6788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/>
          <a:lstStyle/>
          <a:p>
            <a:pPr marL="612317" indent="-612317">
              <a:spcBef>
                <a:spcPct val="20000"/>
              </a:spcBef>
              <a:buFontTx/>
              <a:buChar char="•"/>
            </a:pPr>
            <a:r>
              <a:rPr lang="hr-HR" altLang="en-US" sz="4300" b="1" dirty="0">
                <a:solidFill>
                  <a:srgbClr val="FF00FF"/>
                </a:solidFill>
                <a:latin typeface="Comic Sans MS" pitchFamily="66" charset="0"/>
              </a:rPr>
              <a:t>Posledice</a:t>
            </a:r>
            <a:r>
              <a:rPr lang="en-US" altLang="en-US" sz="4300" dirty="0">
                <a:solidFill>
                  <a:srgbClr val="FF00FF"/>
                </a:solidFill>
                <a:latin typeface="Comic Sans MS" pitchFamily="66" charset="0"/>
              </a:rPr>
              <a:t> </a:t>
            </a:r>
          </a:p>
          <a:p>
            <a:pPr marL="612317" indent="-612317">
              <a:spcBef>
                <a:spcPct val="20000"/>
              </a:spcBef>
              <a:buFontTx/>
              <a:buChar char="•"/>
            </a:pPr>
            <a:endParaRPr lang="en-US" altLang="en-US" sz="4300" dirty="0">
              <a:latin typeface="Comic Sans MS" pitchFamily="66" charset="0"/>
            </a:endParaRPr>
          </a:p>
          <a:p>
            <a:pPr marL="612317" indent="-612317">
              <a:spcBef>
                <a:spcPct val="20000"/>
              </a:spcBef>
              <a:buFontTx/>
              <a:buChar char="•"/>
            </a:pPr>
            <a:endParaRPr lang="en-US" altLang="en-US" sz="4300" dirty="0">
              <a:latin typeface="Arial" charset="0"/>
            </a:endParaRPr>
          </a:p>
          <a:p>
            <a:pPr marL="612317" indent="-612317">
              <a:spcBef>
                <a:spcPct val="20000"/>
              </a:spcBef>
              <a:buFontTx/>
              <a:buChar char="•"/>
            </a:pPr>
            <a:endParaRPr lang="en-US" altLang="en-US" sz="4300" b="1" dirty="0">
              <a:latin typeface="Arial" charset="0"/>
            </a:endParaRPr>
          </a:p>
          <a:p>
            <a:pPr marL="612317" indent="-612317">
              <a:spcBef>
                <a:spcPct val="20000"/>
              </a:spcBef>
              <a:buFontTx/>
              <a:buChar char="•"/>
            </a:pPr>
            <a:r>
              <a:rPr lang="hr-HR" altLang="en-US" sz="4300" b="1" dirty="0">
                <a:solidFill>
                  <a:srgbClr val="FF0000"/>
                </a:solidFill>
                <a:latin typeface="Comic Sans MS" pitchFamily="66" charset="0"/>
              </a:rPr>
              <a:t>Ključni problem</a:t>
            </a:r>
            <a:endParaRPr lang="en-US" altLang="en-US" sz="4300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612317" indent="-612317">
              <a:spcBef>
                <a:spcPct val="20000"/>
              </a:spcBef>
            </a:pPr>
            <a:endParaRPr lang="en-US" altLang="en-US" sz="4300" dirty="0">
              <a:latin typeface="Arial" charset="0"/>
            </a:endParaRPr>
          </a:p>
          <a:p>
            <a:pPr>
              <a:spcBef>
                <a:spcPct val="20000"/>
              </a:spcBef>
            </a:pPr>
            <a:endParaRPr lang="en-US" altLang="en-US" sz="4300" b="1" dirty="0">
              <a:latin typeface="Arial" charset="0"/>
            </a:endParaRPr>
          </a:p>
          <a:p>
            <a:pPr marL="612317" indent="-612317">
              <a:spcBef>
                <a:spcPct val="20000"/>
              </a:spcBef>
              <a:buFontTx/>
              <a:buChar char="•"/>
            </a:pPr>
            <a:r>
              <a:rPr lang="hr-HR" altLang="en-US" sz="4300" b="1" dirty="0">
                <a:solidFill>
                  <a:srgbClr val="FF00FF"/>
                </a:solidFill>
                <a:latin typeface="Comic Sans MS" pitchFamily="66" charset="0"/>
              </a:rPr>
              <a:t>Uzroci</a:t>
            </a:r>
            <a:endParaRPr lang="en-GB" altLang="en-US" sz="4300" b="1" dirty="0">
              <a:solidFill>
                <a:srgbClr val="FF00FF"/>
              </a:solidFill>
              <a:latin typeface="Comic Sans MS" pitchFamily="66" charset="0"/>
            </a:endParaRPr>
          </a:p>
        </p:txBody>
      </p:sp>
      <p:sp>
        <p:nvSpPr>
          <p:cNvPr id="143365" name="Rectangle 5"/>
          <p:cNvSpPr>
            <a:spLocks noChangeArrowheads="1"/>
          </p:cNvSpPr>
          <p:nvPr/>
        </p:nvSpPr>
        <p:spPr bwMode="auto">
          <a:xfrm>
            <a:off x="12236451" y="2226470"/>
            <a:ext cx="6051550" cy="6788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/>
          <a:lstStyle/>
          <a:p>
            <a:pPr marL="612317" indent="-612317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 altLang="en-US" sz="4300" b="1" dirty="0">
                <a:solidFill>
                  <a:srgbClr val="FF00FF"/>
                </a:solidFill>
                <a:latin typeface="Comic Sans MS" pitchFamily="66" charset="0"/>
              </a:rPr>
              <a:t>Posledice nerešavanja problema</a:t>
            </a:r>
            <a:endParaRPr lang="en-US" altLang="en-US" sz="4300" b="1" dirty="0">
              <a:solidFill>
                <a:srgbClr val="FF00FF"/>
              </a:solidFill>
              <a:latin typeface="Comic Sans MS" pitchFamily="66" charset="0"/>
            </a:endParaRPr>
          </a:p>
          <a:p>
            <a:pPr marL="612317" indent="-612317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sr-Latn-CS" altLang="en-US" sz="4300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612317" indent="-612317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altLang="en-US" sz="4300" b="1" dirty="0">
              <a:solidFill>
                <a:srgbClr val="FFFF00"/>
              </a:solidFill>
              <a:latin typeface="Comic Sans MS" pitchFamily="66" charset="0"/>
            </a:endParaRPr>
          </a:p>
          <a:p>
            <a:pPr marL="612317" indent="-612317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 altLang="en-US" sz="4300" b="1" dirty="0">
                <a:solidFill>
                  <a:srgbClr val="FF0000"/>
                </a:solidFill>
                <a:latin typeface="Comic Sans MS" pitchFamily="66" charset="0"/>
              </a:rPr>
              <a:t>Glavni problem kojim se bavi projek</a:t>
            </a:r>
            <a:r>
              <a:rPr lang="en-US" altLang="en-US" sz="4300" b="1" dirty="0">
                <a:solidFill>
                  <a:srgbClr val="FF0000"/>
                </a:solidFill>
                <a:latin typeface="Comic Sans MS" pitchFamily="66" charset="0"/>
              </a:rPr>
              <a:t>a</a:t>
            </a:r>
            <a:r>
              <a:rPr lang="hr-HR" altLang="en-US" sz="4300" b="1" dirty="0">
                <a:solidFill>
                  <a:srgbClr val="FF0000"/>
                </a:solidFill>
                <a:latin typeface="Comic Sans MS" pitchFamily="66" charset="0"/>
              </a:rPr>
              <a:t>t</a:t>
            </a:r>
            <a:endParaRPr lang="en-US" altLang="en-US" sz="4300" b="1" dirty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altLang="en-US" sz="4300" b="1" dirty="0">
              <a:solidFill>
                <a:srgbClr val="FF0066"/>
              </a:solidFill>
              <a:latin typeface="Arial" charset="0"/>
            </a:endParaRPr>
          </a:p>
          <a:p>
            <a:pPr marL="612317" indent="-612317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 altLang="en-US" sz="4300" b="1" dirty="0">
                <a:solidFill>
                  <a:srgbClr val="FF00FF"/>
                </a:solidFill>
                <a:latin typeface="Comic Sans MS" pitchFamily="66" charset="0"/>
              </a:rPr>
              <a:t>Stvari koje treba promeniti kako bi se problem rešio</a:t>
            </a:r>
            <a:endParaRPr lang="en-GB" altLang="en-US" sz="4300" b="1" dirty="0">
              <a:solidFill>
                <a:srgbClr val="FF00FF"/>
              </a:solidFill>
              <a:latin typeface="Comic Sans MS" pitchFamily="66" charset="0"/>
            </a:endParaRPr>
          </a:p>
        </p:txBody>
      </p:sp>
      <p:sp>
        <p:nvSpPr>
          <p:cNvPr id="143366" name="Line 6"/>
          <p:cNvSpPr>
            <a:spLocks noChangeShapeType="1"/>
          </p:cNvSpPr>
          <p:nvPr/>
        </p:nvSpPr>
        <p:spPr bwMode="auto">
          <a:xfrm>
            <a:off x="4457700" y="2786063"/>
            <a:ext cx="4114800" cy="32146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63284" tIns="81642" rIns="163284" bIns="81642"/>
          <a:lstStyle/>
          <a:p>
            <a:endParaRPr lang="en-US"/>
          </a:p>
        </p:txBody>
      </p:sp>
      <p:sp>
        <p:nvSpPr>
          <p:cNvPr id="143367" name="Line 7"/>
          <p:cNvSpPr>
            <a:spLocks noChangeShapeType="1"/>
          </p:cNvSpPr>
          <p:nvPr/>
        </p:nvSpPr>
        <p:spPr bwMode="auto">
          <a:xfrm>
            <a:off x="5143500" y="6122504"/>
            <a:ext cx="3429000" cy="94981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63284" tIns="81642" rIns="163284" bIns="81642"/>
          <a:lstStyle/>
          <a:p>
            <a:endParaRPr lang="en-US"/>
          </a:p>
        </p:txBody>
      </p:sp>
      <p:sp>
        <p:nvSpPr>
          <p:cNvPr id="143368" name="Line 8"/>
          <p:cNvSpPr>
            <a:spLocks noChangeShapeType="1"/>
          </p:cNvSpPr>
          <p:nvPr/>
        </p:nvSpPr>
        <p:spPr bwMode="auto">
          <a:xfrm>
            <a:off x="3299791" y="8567530"/>
            <a:ext cx="4980610" cy="6482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63284" tIns="81642" rIns="163284" bIns="81642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4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3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3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3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3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3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3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3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3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3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3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3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6" grpId="0" animBg="1"/>
      <p:bldP spid="143367" grpId="0" animBg="1"/>
      <p:bldP spid="14336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57200"/>
            <a:ext cx="17430752" cy="1714500"/>
          </a:xfrm>
        </p:spPr>
        <p:txBody>
          <a:bodyPr/>
          <a:lstStyle/>
          <a:p>
            <a:pPr algn="l" eaLnBrk="1" hangingPunct="1"/>
            <a:r>
              <a:rPr lang="en-US" sz="6400" b="1" dirty="0" err="1">
                <a:latin typeface="Tahoma" pitchFamily="34" charset="0"/>
                <a:cs typeface="Tahoma" pitchFamily="34" charset="0"/>
              </a:rPr>
              <a:t>Klju</a:t>
            </a:r>
            <a:r>
              <a:rPr lang="sr-Latn-RS" sz="6400" b="1" dirty="0">
                <a:latin typeface="Tahoma" pitchFamily="34" charset="0"/>
                <a:cs typeface="Tahoma" pitchFamily="34" charset="0"/>
              </a:rPr>
              <a:t>čna pitanja – Analiza problema </a:t>
            </a:r>
            <a:endParaRPr lang="en-AU" sz="6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hr-HR" sz="5000" dirty="0">
                <a:latin typeface="Tahoma" pitchFamily="34" charset="0"/>
                <a:cs typeface="Tahoma" pitchFamily="34" charset="0"/>
              </a:rPr>
              <a:t>Navedite koji problem koji želite da rešite u vašoj zajednici?</a:t>
            </a:r>
          </a:p>
          <a:p>
            <a:pPr eaLnBrk="1" hangingPunct="1">
              <a:lnSpc>
                <a:spcPct val="90000"/>
              </a:lnSpc>
            </a:pPr>
            <a:r>
              <a:rPr lang="hr-HR" sz="5000" dirty="0">
                <a:latin typeface="Tahoma" pitchFamily="34" charset="0"/>
                <a:cs typeface="Tahoma" pitchFamily="34" charset="0"/>
              </a:rPr>
              <a:t>Kako ste saznali za problem, kako je nastao?</a:t>
            </a:r>
          </a:p>
          <a:p>
            <a:pPr eaLnBrk="1" hangingPunct="1">
              <a:lnSpc>
                <a:spcPct val="90000"/>
              </a:lnSpc>
            </a:pPr>
            <a:r>
              <a:rPr lang="hr-HR" sz="5000" dirty="0">
                <a:latin typeface="Tahoma" pitchFamily="34" charset="0"/>
                <a:cs typeface="Tahoma" pitchFamily="34" charset="0"/>
              </a:rPr>
              <a:t>Koliko dugo navedeni problem postoji u vašoj zajednici?</a:t>
            </a:r>
          </a:p>
          <a:p>
            <a:pPr eaLnBrk="1" hangingPunct="1">
              <a:lnSpc>
                <a:spcPct val="90000"/>
              </a:lnSpc>
            </a:pPr>
            <a:r>
              <a:rPr lang="hr-HR" sz="5000" dirty="0">
                <a:latin typeface="Tahoma" pitchFamily="34" charset="0"/>
                <a:cs typeface="Tahoma" pitchFamily="34" charset="0"/>
              </a:rPr>
              <a:t>Koliko građana/ki je pogođeno problemom?</a:t>
            </a:r>
          </a:p>
          <a:p>
            <a:pPr eaLnBrk="1" hangingPunct="1">
              <a:lnSpc>
                <a:spcPct val="90000"/>
              </a:lnSpc>
            </a:pPr>
            <a:r>
              <a:rPr lang="hr-HR" sz="5000" dirty="0">
                <a:latin typeface="Tahoma" pitchFamily="34" charset="0"/>
                <a:cs typeface="Tahoma" pitchFamily="34" charset="0"/>
              </a:rPr>
              <a:t>Šta je predlog vašeg rešenja za problem?</a:t>
            </a:r>
          </a:p>
        </p:txBody>
      </p:sp>
    </p:spTree>
    <p:extLst>
      <p:ext uri="{BB962C8B-B14F-4D97-AF65-F5344CB8AC3E}">
        <p14:creationId xmlns:p14="http://schemas.microsoft.com/office/powerpoint/2010/main" val="209174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altLang="en-US" sz="7100" b="1" dirty="0">
                <a:latin typeface="Tahoma" pitchFamily="34" charset="0"/>
                <a:cs typeface="Tahoma" pitchFamily="34" charset="0"/>
              </a:rPr>
              <a:t>Cilj(evi) naših akcija</a:t>
            </a:r>
            <a:endParaRPr lang="en-US" sz="71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946" y="2400301"/>
            <a:ext cx="13764108" cy="6788945"/>
          </a:xfrm>
        </p:spPr>
      </p:pic>
    </p:spTree>
    <p:extLst>
      <p:ext uri="{BB962C8B-B14F-4D97-AF65-F5344CB8AC3E}">
        <p14:creationId xmlns:p14="http://schemas.microsoft.com/office/powerpoint/2010/main" val="2422902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sr-Latn-CS" altLang="en-US" sz="7100" b="1" dirty="0">
                <a:latin typeface="Tahoma" pitchFamily="34" charset="0"/>
                <a:cs typeface="Tahoma" pitchFamily="34" charset="0"/>
              </a:rPr>
              <a:t>Ciljevi naših akcija</a:t>
            </a:r>
            <a:endParaRPr lang="en-AU" altLang="en-US" sz="71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2400300"/>
            <a:ext cx="16459200" cy="72009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AU" altLang="en-US" sz="5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Cilj</a:t>
            </a:r>
            <a:r>
              <a:rPr lang="en-AU" altLang="en-US" sz="5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je </a:t>
            </a:r>
            <a:r>
              <a:rPr lang="en-AU" altLang="en-US" sz="5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izjava</a:t>
            </a:r>
            <a:r>
              <a:rPr lang="en-AU" altLang="en-US" sz="5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o </a:t>
            </a:r>
            <a:r>
              <a:rPr lang="en-AU" altLang="en-US" sz="5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rezultatu</a:t>
            </a:r>
            <a:r>
              <a:rPr lang="en-AU" altLang="en-US" sz="5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AU" altLang="en-US" sz="5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koji</a:t>
            </a:r>
            <a:r>
              <a:rPr lang="en-AU" altLang="en-US" sz="5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AU" altLang="en-US" sz="5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želite</a:t>
            </a:r>
            <a:r>
              <a:rPr lang="en-AU" altLang="en-US" sz="5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AU" altLang="en-US" sz="5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postići</a:t>
            </a:r>
            <a:r>
              <a:rPr lang="en-AU" altLang="en-US" sz="5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en-AU" altLang="en-US" sz="5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vizija</a:t>
            </a:r>
            <a:r>
              <a:rPr lang="en-AU" altLang="en-US" sz="5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promene</a:t>
            </a:r>
            <a:r>
              <a:rPr lang="en-AU" altLang="en-US" sz="5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sr-Latn-RS" altLang="en-US" sz="5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>
              <a:buNone/>
            </a:pPr>
            <a:r>
              <a:rPr lang="en-AU" altLang="en-US" sz="5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On treba da </a:t>
            </a:r>
            <a:r>
              <a:rPr lang="en-AU" altLang="en-US" sz="5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sadrži</a:t>
            </a:r>
            <a:r>
              <a:rPr lang="en-AU" altLang="en-US" sz="5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AU" altLang="en-US" sz="5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ključnu</a:t>
            </a:r>
            <a:r>
              <a:rPr lang="en-AU" altLang="en-US" sz="5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AU" altLang="en-US" sz="5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promenu</a:t>
            </a:r>
            <a:r>
              <a:rPr lang="en-AU" altLang="en-US" sz="5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AU" altLang="en-US" sz="5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koja</a:t>
            </a:r>
            <a:r>
              <a:rPr lang="en-AU" altLang="en-US" sz="5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će na </a:t>
            </a:r>
            <a:r>
              <a:rPr lang="en-AU" altLang="en-US" sz="5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pozitivan</a:t>
            </a:r>
            <a:r>
              <a:rPr lang="en-AU" altLang="en-US" sz="5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AU" altLang="en-US" sz="5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način</a:t>
            </a:r>
            <a:r>
              <a:rPr lang="en-AU" altLang="en-US" sz="5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AU" altLang="en-US" sz="5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rešiti</a:t>
            </a:r>
            <a:r>
              <a:rPr lang="en-AU" altLang="en-US" sz="5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AU" altLang="en-US" sz="5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postojeći</a:t>
            </a:r>
            <a:r>
              <a:rPr lang="en-AU" altLang="en-US" sz="5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problem.</a:t>
            </a:r>
            <a:endParaRPr lang="sr-Latn-RS" altLang="en-US" sz="5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>
              <a:buNone/>
            </a:pPr>
            <a:endParaRPr lang="sr-Latn-RS" altLang="en-US" sz="50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 eaLnBrk="1" hangingPunct="1"/>
            <a:r>
              <a:rPr lang="sr-Latn-CS" altLang="en-US" sz="50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Dugoročni (opšti) cilj - </a:t>
            </a:r>
            <a:r>
              <a:rPr lang="sr-Latn-CS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opisuje društvenu promenu koju želite da vidite</a:t>
            </a:r>
          </a:p>
          <a:p>
            <a:pPr eaLnBrk="1" hangingPunct="1"/>
            <a:r>
              <a:rPr lang="sr-Latn-CS" altLang="en-US" sz="50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Specifičan/projektni cilj</a:t>
            </a:r>
            <a:r>
              <a:rPr lang="sr-Latn-CS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 - kratkoročni,</a:t>
            </a:r>
          </a:p>
          <a:p>
            <a:pPr eaLnBrk="1" hangingPunct="1">
              <a:buFont typeface="Arial" charset="0"/>
              <a:buNone/>
            </a:pPr>
            <a:r>
              <a:rPr lang="sr-Latn-CS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   ili zadatak. Definiše se u odnosu na period od godinu dana.</a:t>
            </a:r>
            <a:endParaRPr lang="en-AU" altLang="en-US" sz="5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eaLnBrk="1" hangingPunct="1"/>
            <a:endParaRPr lang="sr-Latn-RS" altLang="en-US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74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0" y="500063"/>
            <a:ext cx="16459200" cy="1714500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pl-PL" altLang="en-US" sz="5700" dirty="0"/>
            </a:br>
            <a:r>
              <a:rPr lang="pl-PL" altLang="en-US" sz="5700" dirty="0"/>
              <a:t>   </a:t>
            </a:r>
            <a:r>
              <a:rPr lang="pl-PL" altLang="en-US" sz="7100" b="1" dirty="0">
                <a:latin typeface="Tahoma" pitchFamily="34" charset="0"/>
                <a:cs typeface="Tahoma" pitchFamily="34" charset="0"/>
              </a:rPr>
              <a:t>Izjava o cilju</a:t>
            </a:r>
            <a:br>
              <a:rPr lang="hr-HR" altLang="en-US" sz="7100" b="1" dirty="0">
                <a:latin typeface="Tahoma" pitchFamily="34" charset="0"/>
                <a:cs typeface="Tahoma" pitchFamily="34" charset="0"/>
              </a:rPr>
            </a:br>
            <a:endParaRPr lang="en-AU" altLang="en-US" sz="71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normAutofit lnSpcReduction="10000"/>
          </a:bodyPr>
          <a:lstStyle/>
          <a:p>
            <a:pPr algn="just" eaLnBrk="1" hangingPunct="1"/>
            <a:r>
              <a:rPr lang="sr-Latn-CS" altLang="en-US" sz="5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Za koju </a:t>
            </a:r>
            <a:r>
              <a:rPr lang="sr-Latn-CS" altLang="en-US" sz="5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promenu</a:t>
            </a:r>
            <a:r>
              <a:rPr lang="sr-Latn-CS" altLang="en-US" sz="5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u zajednici</a:t>
            </a:r>
            <a:r>
              <a:rPr lang="en-US" altLang="en-US" sz="5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sr-Latn-CS" altLang="en-US" sz="5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 zalažete?</a:t>
            </a:r>
            <a:endParaRPr lang="en-US" altLang="en-US" sz="50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 eaLnBrk="1" hangingPunct="1"/>
            <a:r>
              <a:rPr lang="sr-Latn-CS" altLang="en-US" sz="5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Zbog koje </a:t>
            </a:r>
            <a:r>
              <a:rPr lang="sr-Latn-CS" altLang="en-US" sz="5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grupe  građana</a:t>
            </a:r>
            <a:r>
              <a:rPr lang="sr-Latn-CS" altLang="en-US" sz="5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pokrećete akciju?</a:t>
            </a:r>
            <a:endParaRPr lang="en-US" altLang="en-US" sz="50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 eaLnBrk="1" hangingPunct="1"/>
            <a:r>
              <a:rPr lang="sr-Latn-CS" altLang="en-US" sz="5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Koja je </a:t>
            </a:r>
            <a:r>
              <a:rPr lang="sr-Latn-CS" altLang="en-US" sz="5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teritorija</a:t>
            </a:r>
            <a:r>
              <a:rPr lang="sr-Latn-CS" altLang="en-US" sz="5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na kojoj ćete raditi? </a:t>
            </a:r>
          </a:p>
          <a:p>
            <a:pPr algn="just" eaLnBrk="1" hangingPunct="1"/>
            <a:r>
              <a:rPr lang="sr-Latn-CS" altLang="en-US" sz="5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Na koji </a:t>
            </a:r>
            <a:r>
              <a:rPr lang="sr-Latn-CS" altLang="en-US" sz="5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način </a:t>
            </a:r>
            <a:r>
              <a:rPr lang="sr-Latn-CS" altLang="en-US" sz="5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 može postići promena?</a:t>
            </a:r>
          </a:p>
          <a:p>
            <a:pPr algn="just" eaLnBrk="1" hangingPunct="1"/>
            <a:endParaRPr lang="sr-Latn-RS" altLang="en-US" sz="5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>
              <a:buNone/>
            </a:pPr>
            <a:r>
              <a:rPr lang="en-AU" altLang="en-US" sz="5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Npr</a:t>
            </a:r>
            <a:r>
              <a:rPr lang="en-AU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AU" altLang="en-US" sz="5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Udruženje</a:t>
            </a:r>
            <a:r>
              <a:rPr lang="en-AU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sr-Latn-RS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EKO dvorište </a:t>
            </a:r>
            <a:r>
              <a:rPr lang="en-AU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će u </a:t>
            </a:r>
            <a:r>
              <a:rPr lang="en-AU" altLang="en-US" sz="5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narednih</a:t>
            </a:r>
            <a:r>
              <a:rPr lang="en-AU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AU" altLang="en-US" sz="5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godinu</a:t>
            </a:r>
            <a:r>
              <a:rPr lang="en-AU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AU" altLang="en-US" sz="5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dana</a:t>
            </a:r>
            <a:r>
              <a:rPr lang="en-AU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AU" altLang="en-US" sz="5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očistiti</a:t>
            </a:r>
            <a:r>
              <a:rPr lang="en-AU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 20 </a:t>
            </a:r>
            <a:r>
              <a:rPr lang="en-AU" altLang="en-US" sz="5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divljih</a:t>
            </a:r>
            <a:r>
              <a:rPr lang="en-AU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AU" altLang="en-US" sz="5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deponija</a:t>
            </a:r>
            <a:r>
              <a:rPr lang="en-AU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 na </a:t>
            </a:r>
            <a:r>
              <a:rPr lang="en-AU" altLang="en-US" sz="5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teritoriji</a:t>
            </a:r>
            <a:r>
              <a:rPr lang="en-AU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sr-Latn-RS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Sombora</a:t>
            </a:r>
            <a:r>
              <a:rPr lang="en-AU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, uz </a:t>
            </a:r>
            <a:r>
              <a:rPr lang="sr-Latn-RS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aktivno </a:t>
            </a:r>
            <a:r>
              <a:rPr lang="en-AU" altLang="en-US" sz="5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uključivanja</a:t>
            </a:r>
            <a:r>
              <a:rPr lang="en-AU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 u </a:t>
            </a:r>
            <a:r>
              <a:rPr lang="en-AU" altLang="en-US" sz="5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akcije</a:t>
            </a:r>
            <a:r>
              <a:rPr lang="en-AU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AU" altLang="en-US" sz="5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čišćenja</a:t>
            </a:r>
            <a:r>
              <a:rPr lang="en-AU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AU" altLang="en-US" sz="5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učenika</a:t>
            </a:r>
            <a:r>
              <a:rPr lang="en-AU" altLang="en-U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 OŠ i JKP </a:t>
            </a:r>
          </a:p>
          <a:p>
            <a:pPr eaLnBrk="1" hangingPunct="1"/>
            <a:endParaRPr lang="en-AU" alt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13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57200"/>
            <a:ext cx="17430752" cy="1714500"/>
          </a:xfrm>
        </p:spPr>
        <p:txBody>
          <a:bodyPr/>
          <a:lstStyle/>
          <a:p>
            <a:pPr eaLnBrk="1" hangingPunct="1"/>
            <a:r>
              <a:rPr lang="sr-Latn-CS" sz="6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Kako planiramo naše aktivnosti?</a:t>
            </a:r>
            <a:endParaRPr lang="en-AU" sz="6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hr-HR" sz="5000" dirty="0">
              <a:latin typeface="Tahoma" pitchFamily="34" charset="0"/>
              <a:cs typeface="Tahoma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hr-HR" sz="5000" i="1" dirty="0">
              <a:latin typeface="Tahoma" pitchFamily="34" charset="0"/>
              <a:cs typeface="Tahoma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hr-HR" sz="5000" i="1" dirty="0">
              <a:latin typeface="Tahoma" pitchFamily="34" charset="0"/>
              <a:cs typeface="Tahoma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hr-HR" sz="5000" i="1" dirty="0">
              <a:latin typeface="Tahoma" pitchFamily="34" charset="0"/>
              <a:cs typeface="Tahoma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hr-HR" sz="5000" i="1" dirty="0">
              <a:latin typeface="Tahoma" pitchFamily="34" charset="0"/>
              <a:cs typeface="Tahoma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hr-HR" sz="5000" i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" name="Picture 10" descr="Резултат слика за pl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314700"/>
            <a:ext cx="1431234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418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>
                <a:latin typeface="Tahoma" pitchFamily="34" charset="0"/>
                <a:ea typeface="Tahoma" pitchFamily="34" charset="0"/>
                <a:cs typeface="Tahoma" pitchFamily="34" charset="0"/>
              </a:rPr>
              <a:t>Plan aktivnosti naših akcija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286000"/>
            <a:ext cx="8077200" cy="74295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Plan aktivnosti je </a:t>
            </a:r>
            <a:r>
              <a:rPr lang="en-US" sz="36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skup</a:t>
            </a:r>
            <a:r>
              <a:rPr lang="en-U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dobro</a:t>
            </a:r>
            <a:r>
              <a:rPr lang="en-U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isplaniranih</a:t>
            </a:r>
            <a:r>
              <a:rPr lang="en-U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akcija</a:t>
            </a:r>
            <a:r>
              <a:rPr lang="en-U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koje </a:t>
            </a:r>
            <a:r>
              <a:rPr lang="en-US" sz="36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su</a:t>
            </a:r>
            <a:r>
              <a:rPr lang="en-U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potrebne</a:t>
            </a:r>
            <a:r>
              <a:rPr lang="en-U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da bi se </a:t>
            </a:r>
            <a:r>
              <a:rPr lang="en-US" sz="36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ostvario</a:t>
            </a:r>
            <a:r>
              <a:rPr lang="en-U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cilj</a:t>
            </a:r>
            <a:r>
              <a:rPr lang="en-U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lvl="1">
              <a:buFont typeface="Arial" pitchFamily="34" charset="0"/>
              <a:buChar char="•"/>
            </a:pP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za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svaku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aktivnost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identifikovati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resurse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materijalne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finansijske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ljudske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tehnološke</a:t>
            </a:r>
            <a:endParaRPr lang="sr-Latn-R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za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svaku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aktivnost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označiti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odgovornu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osobu</a:t>
            </a:r>
            <a:endParaRPr lang="sr-Latn-R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označiti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vreme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rok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 do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koga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 treba da se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odvijaju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 aktivnosti</a:t>
            </a:r>
            <a:endParaRPr lang="sr-Latn-R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Uvek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uključite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gradjane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en-US" sz="3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ke</a:t>
            </a:r>
            <a:r>
              <a:rPr lang="en-U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 u aktivnosti</a:t>
            </a:r>
            <a:endParaRPr lang="sr-Latn-R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r>
              <a:rPr lang="en-US" sz="32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Napomena</a:t>
            </a:r>
            <a:r>
              <a:rPr lang="en-US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n-US" sz="32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narativni</a:t>
            </a:r>
            <a:r>
              <a:rPr lang="en-US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i </a:t>
            </a:r>
            <a:r>
              <a:rPr lang="en-US" sz="32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tabelarni</a:t>
            </a:r>
            <a:r>
              <a:rPr lang="en-US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deo</a:t>
            </a:r>
            <a:r>
              <a:rPr lang="en-US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aktivnosti</a:t>
            </a:r>
            <a:endParaRPr lang="en-US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sr-Latn-R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00" y="2628900"/>
            <a:ext cx="8077200" cy="69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03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>
                <a:latin typeface="Tahoma" pitchFamily="34" charset="0"/>
                <a:ea typeface="Tahoma" pitchFamily="34" charset="0"/>
                <a:cs typeface="Tahoma" pitchFamily="34" charset="0"/>
              </a:rPr>
              <a:t>Plan aktivnosti naših akcija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286000"/>
            <a:ext cx="8077200" cy="7429500"/>
          </a:xfrm>
        </p:spPr>
        <p:txBody>
          <a:bodyPr>
            <a:normAutofit lnSpcReduction="10000"/>
          </a:bodyPr>
          <a:lstStyle/>
          <a:p>
            <a:pPr marL="918475" indent="-816422"/>
            <a:r>
              <a:rPr lang="sr-Latn-R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Pripremne aktivnosti </a:t>
            </a:r>
            <a:r>
              <a:rPr lang="sr-Latn-R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(npr.sastanci projektnog tima, dogovor sa medijima, dogovori oko prostora za radionice, itd)</a:t>
            </a:r>
          </a:p>
          <a:p>
            <a:pPr marL="918475" indent="-816422"/>
            <a:r>
              <a:rPr lang="sr-Latn-R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Aktivnosti na terenu/mobilizacija zajednice </a:t>
            </a:r>
            <a:r>
              <a:rPr lang="sr-Latn-R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(npr.ulične akcije, koncerti, radionice za mlade, tribine, itd)</a:t>
            </a:r>
          </a:p>
          <a:p>
            <a:pPr marL="918475" indent="-816422"/>
            <a:r>
              <a:rPr lang="sr-Latn-R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Promotivne aktivnosti </a:t>
            </a:r>
            <a:r>
              <a:rPr lang="sr-Latn-RS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(kampanja na društvenim mrežama, gostovanje u medijima, itd.)</a:t>
            </a:r>
          </a:p>
          <a:p>
            <a:pPr marL="918475" indent="-816422"/>
            <a:endParaRPr lang="sr-Latn-R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00" y="2400300"/>
            <a:ext cx="8077200" cy="6629400"/>
          </a:xfrm>
        </p:spPr>
      </p:pic>
    </p:spTree>
    <p:extLst>
      <p:ext uri="{BB962C8B-B14F-4D97-AF65-F5344CB8AC3E}">
        <p14:creationId xmlns:p14="http://schemas.microsoft.com/office/powerpoint/2010/main" val="23578435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>
                <a:latin typeface="Tahoma" pitchFamily="34" charset="0"/>
                <a:ea typeface="Tahoma" pitchFamily="34" charset="0"/>
                <a:cs typeface="Tahoma" pitchFamily="34" charset="0"/>
              </a:rPr>
              <a:t>Plan aktivnosti naših akcija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Latn-RS" sz="5000" b="1" dirty="0"/>
              <a:t>Aktivnosti moraju jasne i razumljive svima,</a:t>
            </a:r>
          </a:p>
          <a:p>
            <a:r>
              <a:rPr lang="sr-Latn-RS" sz="5000" b="1" dirty="0"/>
              <a:t>Razmislite o grupi aktivnosti koji su usmerene na različite ciljne grupe (mladi, stari, roditelji, itd.)  </a:t>
            </a:r>
          </a:p>
          <a:p>
            <a:r>
              <a:rPr lang="sr-Latn-RS" sz="5000" b="1" dirty="0"/>
              <a:t>Planirajte aktivnosti u odnosu na:</a:t>
            </a:r>
          </a:p>
          <a:p>
            <a:pPr lvl="1"/>
            <a:r>
              <a:rPr lang="sr-Latn-RS" dirty="0"/>
              <a:t>Svoje kapacitete</a:t>
            </a:r>
          </a:p>
          <a:p>
            <a:pPr lvl="1"/>
            <a:r>
              <a:rPr lang="sr-Latn-RS" dirty="0"/>
              <a:t>Trudite se da uvek uključite građane/ke</a:t>
            </a:r>
          </a:p>
          <a:p>
            <a:r>
              <a:rPr lang="sr-Latn-RS" sz="5000" b="1" dirty="0"/>
              <a:t>Budite inovativni i kreativni u vašim akcijama,</a:t>
            </a:r>
          </a:p>
          <a:p>
            <a:r>
              <a:rPr lang="sr-Latn-RS" sz="5000" b="1" dirty="0"/>
              <a:t>Trudite se da vaše aktivnosti budu atraktivne i za zajednicu ali i za medije.  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484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Primer – Plan aktivnosti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2643844"/>
              </p:ext>
            </p:extLst>
          </p:nvPr>
        </p:nvGraphicFramePr>
        <p:xfrm>
          <a:off x="914400" y="2400300"/>
          <a:ext cx="16306800" cy="6564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8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61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61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61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03518">
                <a:tc>
                  <a:txBody>
                    <a:bodyPr/>
                    <a:lstStyle/>
                    <a:p>
                      <a:r>
                        <a:rPr lang="sr-Latn-RS" sz="2100" dirty="0"/>
                        <a:t>RB</a:t>
                      </a:r>
                      <a:endParaRPr lang="en-US" sz="2100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100" dirty="0"/>
                        <a:t>Planirana aktivnost </a:t>
                      </a:r>
                      <a:endParaRPr lang="en-US" sz="2100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100" dirty="0"/>
                        <a:t>Potrebni resursi </a:t>
                      </a:r>
                      <a:endParaRPr lang="en-US" sz="2100" dirty="0"/>
                    </a:p>
                    <a:p>
                      <a:endParaRPr lang="en-US" sz="2100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100" dirty="0"/>
                        <a:t>Odgovorna osoba </a:t>
                      </a:r>
                      <a:endParaRPr lang="en-US" sz="2100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100" dirty="0"/>
                        <a:t>Vreme realizacije </a:t>
                      </a:r>
                      <a:endParaRPr lang="en-US" sz="2100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6597">
                <a:tc>
                  <a:txBody>
                    <a:bodyPr/>
                    <a:lstStyle/>
                    <a:p>
                      <a:r>
                        <a:rPr lang="sr-Latn-RS" sz="2100" dirty="0"/>
                        <a:t>1. </a:t>
                      </a:r>
                      <a:endParaRPr lang="en-US" sz="2100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Priprema</a:t>
                      </a:r>
                      <a:r>
                        <a:rPr lang="sr-Latn-RS" sz="2400" b="1" dirty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 i realizacija</a:t>
                      </a:r>
                      <a:r>
                        <a:rPr lang="en-US" sz="2400" b="1" dirty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 online </a:t>
                      </a:r>
                      <a:r>
                        <a:rPr lang="en-US" sz="2400" b="1" dirty="0" err="1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peticije</a:t>
                      </a:r>
                      <a:r>
                        <a:rPr lang="en-US" sz="2400" b="1" dirty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 „</a:t>
                      </a:r>
                      <a:r>
                        <a:rPr lang="en-US" sz="2400" b="1" dirty="0" err="1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Vratite</a:t>
                      </a:r>
                      <a:r>
                        <a:rPr lang="sr-Latn-RS" sz="2400" b="1" dirty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 vrtić</a:t>
                      </a:r>
                      <a:r>
                        <a:rPr lang="en-US" sz="2400" b="1" dirty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sr-Latn-RS" sz="2400" b="1" dirty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deci</a:t>
                      </a:r>
                      <a:r>
                        <a:rPr lang="en-US" sz="2400" b="1" dirty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“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2400" b="1">
                          <a:effectLst/>
                          <a:latin typeface="Calibri" pitchFamily="34" charset="0"/>
                          <a:ea typeface="Calibri"/>
                          <a:cs typeface="Arial"/>
                        </a:rPr>
                        <a:t>Internet i oglašavanje na dm</a:t>
                      </a:r>
                      <a:endParaRPr lang="en-US" sz="2400" b="1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Ivana Milić</a:t>
                      </a:r>
                      <a:endParaRPr lang="en-US" sz="2400" b="1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0325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1.Februar – 30. mart</a:t>
                      </a:r>
                      <a:endParaRPr lang="en-US" sz="2400" b="1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  <a:p>
                      <a:pPr marL="45720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6597">
                <a:tc>
                  <a:txBody>
                    <a:bodyPr/>
                    <a:lstStyle/>
                    <a:p>
                      <a:r>
                        <a:rPr lang="sr-Latn-RS" sz="2100" dirty="0"/>
                        <a:t>2.</a:t>
                      </a:r>
                      <a:endParaRPr lang="en-US" sz="2100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Realizacija ulične</a:t>
                      </a:r>
                      <a:r>
                        <a:rPr lang="sr-Latn-RS" sz="2400" b="1" baseline="0" dirty="0">
                          <a:latin typeface="Calibri" pitchFamily="34" charset="0"/>
                        </a:rPr>
                        <a:t> akcije „Vratimo vrtić deci“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Štand,</a:t>
                      </a:r>
                      <a:r>
                        <a:rPr lang="sr-Latn-RS" sz="2400" b="1" baseline="0" dirty="0">
                          <a:latin typeface="Calibri" pitchFamily="34" charset="0"/>
                        </a:rPr>
                        <a:t> flajeri, peticija 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Petar Petrović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15.Maj 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597">
                <a:tc>
                  <a:txBody>
                    <a:bodyPr/>
                    <a:lstStyle/>
                    <a:p>
                      <a:r>
                        <a:rPr lang="sr-Latn-RS" sz="2100" dirty="0"/>
                        <a:t>3.</a:t>
                      </a:r>
                      <a:endParaRPr lang="en-US" sz="2100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Realizacija čišćenja</a:t>
                      </a:r>
                      <a:r>
                        <a:rPr lang="sr-Latn-RS" sz="2400" b="1" baseline="0" dirty="0">
                          <a:latin typeface="Calibri" pitchFamily="34" charset="0"/>
                        </a:rPr>
                        <a:t> parka 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Kese</a:t>
                      </a:r>
                      <a:r>
                        <a:rPr lang="sr-Latn-RS" sz="2400" b="1" baseline="0" dirty="0">
                          <a:latin typeface="Calibri" pitchFamily="34" charset="0"/>
                        </a:rPr>
                        <a:t> za otpad, osveženje za učesnike, rukavice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Mila</a:t>
                      </a:r>
                      <a:r>
                        <a:rPr lang="sr-Latn-RS" sz="2400" b="1" baseline="0" dirty="0">
                          <a:latin typeface="Calibri" pitchFamily="34" charset="0"/>
                        </a:rPr>
                        <a:t> Jovanović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28.Maj</a:t>
                      </a:r>
                      <a:r>
                        <a:rPr lang="sr-Latn-RS" sz="2400" b="1" baseline="0" dirty="0">
                          <a:latin typeface="Calibri" pitchFamily="34" charset="0"/>
                        </a:rPr>
                        <a:t> 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6597">
                <a:tc>
                  <a:txBody>
                    <a:bodyPr/>
                    <a:lstStyle/>
                    <a:p>
                      <a:r>
                        <a:rPr lang="sr-Latn-RS" sz="2100" dirty="0"/>
                        <a:t>4.</a:t>
                      </a:r>
                      <a:endParaRPr lang="en-US" sz="2100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100" b="1" dirty="0"/>
                        <a:t>Predaja</a:t>
                      </a:r>
                      <a:r>
                        <a:rPr lang="sr-Latn-RS" sz="2100" b="1" baseline="0" dirty="0"/>
                        <a:t> peticije i konferencija za medije </a:t>
                      </a:r>
                      <a:endParaRPr lang="en-US" sz="2100" b="1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100" b="1" dirty="0"/>
                        <a:t>Komp,</a:t>
                      </a:r>
                      <a:r>
                        <a:rPr lang="sr-Latn-RS" sz="2100" b="1" baseline="0" dirty="0"/>
                        <a:t> štampača, telefon </a:t>
                      </a:r>
                      <a:endParaRPr lang="en-US" sz="2100" b="1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100" b="1" dirty="0"/>
                        <a:t>Jovan Cvijić</a:t>
                      </a:r>
                      <a:r>
                        <a:rPr lang="sr-Latn-RS" sz="2100" b="1" baseline="0" dirty="0"/>
                        <a:t> </a:t>
                      </a:r>
                      <a:endParaRPr lang="en-US" sz="2100" b="1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100" b="1" dirty="0"/>
                        <a:t>5.Jun </a:t>
                      </a:r>
                      <a:endParaRPr lang="en-US" sz="2100" b="1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56597">
                <a:tc>
                  <a:txBody>
                    <a:bodyPr/>
                    <a:lstStyle/>
                    <a:p>
                      <a:r>
                        <a:rPr lang="sr-Latn-RS" sz="2100" dirty="0"/>
                        <a:t>5.</a:t>
                      </a:r>
                      <a:endParaRPr lang="en-US" sz="2100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100" b="1" dirty="0"/>
                        <a:t>Sastanak sa gradonačelnikom </a:t>
                      </a:r>
                      <a:endParaRPr lang="en-US" sz="2100" b="1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100" b="1" dirty="0"/>
                        <a:t>Flajer,</a:t>
                      </a:r>
                      <a:r>
                        <a:rPr lang="sr-Latn-RS" sz="2100" b="1" baseline="0" dirty="0"/>
                        <a:t> peticija, predlog odluke </a:t>
                      </a:r>
                      <a:endParaRPr lang="en-US" sz="2100" b="1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100" b="1" dirty="0"/>
                        <a:t>Petar Petrović</a:t>
                      </a:r>
                      <a:endParaRPr lang="en-US" sz="2100" b="1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100" b="1" dirty="0"/>
                        <a:t>15.Jun </a:t>
                      </a:r>
                      <a:endParaRPr lang="en-US" sz="2100" b="1" dirty="0"/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5546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5700" b="1" dirty="0">
                <a:latin typeface="Tahoma" pitchFamily="34" charset="0"/>
                <a:ea typeface="Tahoma" pitchFamily="34" charset="0"/>
                <a:cs typeface="Tahoma" pitchFamily="34" charset="0"/>
              </a:rPr>
              <a:t>Ključni koraci u razvoj projektne ideje </a:t>
            </a:r>
            <a:endParaRPr lang="en-US" sz="57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914400" y="2400302"/>
            <a:ext cx="16306800" cy="26487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vi-VN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Projekat je </a:t>
            </a:r>
            <a:r>
              <a:rPr lang="vi-VN" sz="43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sredstvo ili način </a:t>
            </a:r>
            <a:r>
              <a:rPr lang="vi-VN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na koji želimo da</a:t>
            </a:r>
            <a:r>
              <a:rPr lang="sr-Latn-R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vi-VN" sz="43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rešimo problem</a:t>
            </a:r>
            <a:r>
              <a:rPr lang="vi-VN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ili </a:t>
            </a:r>
            <a:r>
              <a:rPr lang="vi-VN" sz="43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unapredimo život građana/k</a:t>
            </a:r>
            <a:r>
              <a:rPr lang="vi-VN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i </a:t>
            </a:r>
            <a:r>
              <a:rPr lang="vi-VN" sz="43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kroz pokretanje akcije u zajednici</a:t>
            </a:r>
            <a:r>
              <a:rPr lang="vi-VN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. Projekte mogu pokrenuti </a:t>
            </a:r>
            <a:r>
              <a:rPr lang="vi-VN" sz="43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udruženi gra</a:t>
            </a:r>
            <a:r>
              <a:rPr lang="sr-Latn-RS" sz="43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đ</a:t>
            </a:r>
            <a:r>
              <a:rPr lang="vi-VN" sz="43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ani/ke </a:t>
            </a:r>
            <a:r>
              <a:rPr lang="vi-VN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(formalne ili neformalne grupe)</a:t>
            </a:r>
            <a:endParaRPr lang="en-US" sz="43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5257800"/>
            <a:ext cx="9296400" cy="4000500"/>
          </a:xfrm>
        </p:spPr>
      </p:pic>
    </p:spTree>
    <p:extLst>
      <p:ext uri="{BB962C8B-B14F-4D97-AF65-F5344CB8AC3E}">
        <p14:creationId xmlns:p14="http://schemas.microsoft.com/office/powerpoint/2010/main" val="9803518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>
                <a:latin typeface="Tahoma" pitchFamily="34" charset="0"/>
                <a:ea typeface="Tahoma" pitchFamily="34" charset="0"/>
                <a:cs typeface="Tahoma" pitchFamily="34" charset="0"/>
              </a:rPr>
              <a:t>Ishodi/očekivani rezultati naših projekata 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400300"/>
            <a:ext cx="15697200" cy="6972300"/>
          </a:xfrm>
        </p:spPr>
      </p:pic>
    </p:spTree>
    <p:extLst>
      <p:ext uri="{BB962C8B-B14F-4D97-AF65-F5344CB8AC3E}">
        <p14:creationId xmlns:p14="http://schemas.microsoft.com/office/powerpoint/2010/main" val="28935250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7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Ishodi/očekivani rezultati naših projekata </a:t>
            </a:r>
            <a:endParaRPr lang="en-US" sz="7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171700"/>
            <a:ext cx="16459200" cy="7658100"/>
          </a:xfrm>
        </p:spPr>
        <p:txBody>
          <a:bodyPr>
            <a:normAutofit fontScale="92500"/>
          </a:bodyPr>
          <a:lstStyle/>
          <a:p>
            <a:r>
              <a:rPr lang="sr-Latn-R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Ishodi/očekivani rezultati predstavljaju konkretne dobiti vašeg projekta,</a:t>
            </a:r>
          </a:p>
          <a:p>
            <a:r>
              <a:rPr lang="sr-Latn-R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Povezani su sa specifičnim ciljevima projekta, oni su efekat naših aktivnosti,</a:t>
            </a:r>
          </a:p>
          <a:p>
            <a:r>
              <a:rPr lang="sr-Latn-R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Oni su važni, utvrđujemo uspeh našeg projekta,  </a:t>
            </a:r>
          </a:p>
          <a:p>
            <a:r>
              <a:rPr lang="sr-Latn-R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Da bi se ostvario jedan ishod/očekivani rezultat potrebno je realizovati jednu ili više projektnih aktivnosti,</a:t>
            </a:r>
          </a:p>
          <a:p>
            <a:r>
              <a:rPr lang="sr-Latn-RS" sz="5000" dirty="0">
                <a:latin typeface="Tahoma" pitchFamily="34" charset="0"/>
                <a:ea typeface="Tahoma" pitchFamily="34" charset="0"/>
                <a:cs typeface="Tahoma" pitchFamily="34" charset="0"/>
              </a:rPr>
              <a:t>Oni moraju biti merljivi i vidiljivi (npr.500 informisanih mladih o problemu vršnjačkog nasilja, 100 prijavljenih Roma u NSZ, itd.).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459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7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Ishodi/očekivani rezultati naših projekata </a:t>
            </a:r>
            <a:endParaRPr lang="en-US" sz="7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171700"/>
            <a:ext cx="16459200" cy="7658100"/>
          </a:xfrm>
        </p:spPr>
        <p:txBody>
          <a:bodyPr/>
          <a:lstStyle/>
          <a:p>
            <a:r>
              <a:rPr lang="sr-Latn-RS" sz="4600" dirty="0">
                <a:latin typeface="Tahoma" pitchFamily="34" charset="0"/>
                <a:ea typeface="Tahoma" pitchFamily="34" charset="0"/>
                <a:cs typeface="Tahoma" pitchFamily="34" charset="0"/>
              </a:rPr>
              <a:t>Često se mešaju pojam aktivnosti i rezultata. </a:t>
            </a:r>
            <a:r>
              <a:rPr lang="sr-Latn-RS" sz="4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Rezultati odgovaraju na pitanje ŠTA želimo da postignemo (šta će biti ostvareno- najčešće pišemo prošlom vremenu)</a:t>
            </a:r>
            <a:r>
              <a:rPr lang="sr-Latn-RS" sz="4600" dirty="0">
                <a:latin typeface="Tahoma" pitchFamily="34" charset="0"/>
                <a:ea typeface="Tahoma" pitchFamily="34" charset="0"/>
                <a:cs typeface="Tahoma" pitchFamily="34" charset="0"/>
              </a:rPr>
              <a:t>, a aktivnosti KAKO ćemo to postići,</a:t>
            </a:r>
          </a:p>
          <a:p>
            <a:r>
              <a:rPr lang="sr-Latn-RS" sz="4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Primeri</a:t>
            </a:r>
          </a:p>
          <a:p>
            <a:pPr marL="816422" lvl="1" indent="0" algn="just">
              <a:buNone/>
            </a:pPr>
            <a:r>
              <a:rPr lang="en-US" sz="4600" dirty="0">
                <a:latin typeface="Tahoma" pitchFamily="34" charset="0"/>
                <a:ea typeface="Tahoma" pitchFamily="34" charset="0"/>
                <a:cs typeface="Tahoma" pitchFamily="34" charset="0"/>
              </a:rPr>
              <a:t>30 </a:t>
            </a:r>
            <a:r>
              <a:rPr lang="en-US" sz="4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mladih</a:t>
            </a:r>
            <a:r>
              <a:rPr lang="en-US" sz="4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srednjoškolaca</a:t>
            </a:r>
            <a:r>
              <a:rPr lang="en-US" sz="4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su</a:t>
            </a:r>
            <a:r>
              <a:rPr lang="en-US" sz="4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razvili</a:t>
            </a:r>
            <a:r>
              <a:rPr lang="sr-Latn-RS" sz="4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komunikacijske</a:t>
            </a:r>
            <a:r>
              <a:rPr lang="en-US" sz="4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veštine</a:t>
            </a:r>
            <a:r>
              <a:rPr lang="en-US" sz="4600" dirty="0">
                <a:latin typeface="Tahoma" pitchFamily="34" charset="0"/>
                <a:ea typeface="Tahoma" pitchFamily="34" charset="0"/>
                <a:cs typeface="Tahoma" pitchFamily="34" charset="0"/>
              </a:rPr>
              <a:t> za </a:t>
            </a:r>
            <a:r>
              <a:rPr lang="en-US" sz="4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timski</a:t>
            </a:r>
            <a:r>
              <a:rPr lang="en-US" sz="4600" dirty="0">
                <a:latin typeface="Tahoma" pitchFamily="34" charset="0"/>
                <a:ea typeface="Tahoma" pitchFamily="34" charset="0"/>
                <a:cs typeface="Tahoma" pitchFamily="34" charset="0"/>
              </a:rPr>
              <a:t> rad</a:t>
            </a:r>
          </a:p>
          <a:p>
            <a:pPr marL="816422" lvl="1" indent="0" algn="just">
              <a:buNone/>
            </a:pPr>
            <a:r>
              <a:rPr lang="en-US" sz="4600" dirty="0">
                <a:latin typeface="Tahoma" pitchFamily="34" charset="0"/>
                <a:ea typeface="Tahoma" pitchFamily="34" charset="0"/>
                <a:cs typeface="Tahoma" pitchFamily="34" charset="0"/>
              </a:rPr>
              <a:t>500 </a:t>
            </a:r>
            <a:r>
              <a:rPr lang="en-US" sz="4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srednjoškolaca</a:t>
            </a:r>
            <a:r>
              <a:rPr lang="sr-Latn-RS" sz="4600" dirty="0">
                <a:latin typeface="Tahoma" pitchFamily="34" charset="0"/>
                <a:ea typeface="Tahoma" pitchFamily="34" charset="0"/>
                <a:cs typeface="Tahoma" pitchFamily="34" charset="0"/>
              </a:rPr>
              <a:t> u Bujanovcu</a:t>
            </a:r>
            <a:r>
              <a:rPr lang="en-US" sz="4600" dirty="0">
                <a:latin typeface="Tahoma" pitchFamily="34" charset="0"/>
                <a:ea typeface="Tahoma" pitchFamily="34" charset="0"/>
                <a:cs typeface="Tahoma" pitchFamily="34" charset="0"/>
              </a:rPr>
              <a:t> je </a:t>
            </a:r>
            <a:r>
              <a:rPr lang="en-US" sz="4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informisano</a:t>
            </a:r>
            <a:r>
              <a:rPr lang="en-US" sz="4600" dirty="0">
                <a:latin typeface="Tahoma" pitchFamily="34" charset="0"/>
                <a:ea typeface="Tahoma" pitchFamily="34" charset="0"/>
                <a:cs typeface="Tahoma" pitchFamily="34" charset="0"/>
              </a:rPr>
              <a:t> o </a:t>
            </a:r>
            <a:r>
              <a:rPr lang="en-US" sz="4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posledicama</a:t>
            </a:r>
            <a:r>
              <a:rPr lang="en-US" sz="4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bolesti</a:t>
            </a:r>
            <a:r>
              <a:rPr lang="en-US" sz="4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zavisnosti</a:t>
            </a:r>
            <a:endParaRPr lang="en-US" sz="4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9464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>
                <a:latin typeface="Tahoma" pitchFamily="34" charset="0"/>
                <a:ea typeface="Tahoma" pitchFamily="34" charset="0"/>
                <a:cs typeface="Tahoma" pitchFamily="34" charset="0"/>
              </a:rPr>
              <a:t>Budžet našeg projekta </a:t>
            </a:r>
            <a:endParaRPr lang="en-US" b="1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1" y="2286001"/>
            <a:ext cx="14935198" cy="6720839"/>
          </a:xfrm>
        </p:spPr>
      </p:pic>
    </p:spTree>
    <p:extLst>
      <p:ext uri="{BB962C8B-B14F-4D97-AF65-F5344CB8AC3E}">
        <p14:creationId xmlns:p14="http://schemas.microsoft.com/office/powerpoint/2010/main" val="11563999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>
                <a:latin typeface="Tahoma" pitchFamily="34" charset="0"/>
                <a:ea typeface="Tahoma" pitchFamily="34" charset="0"/>
                <a:cs typeface="Tahoma" pitchFamily="34" charset="0"/>
              </a:rPr>
              <a:t>Budžet našeg projekta </a:t>
            </a:r>
            <a:endParaRPr lang="en-US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sz="4300" dirty="0"/>
              <a:t>Budžet je detaljan finansijski plan projekta, a on se sastavlja na osnovu plana aktivnosti. Budžet sadrži sve troškove projekta, i treba dobro razmisliti i precizno utvrditi za koju aktivnost je koliko potrebno sredstava.</a:t>
            </a:r>
          </a:p>
          <a:p>
            <a:r>
              <a:rPr lang="vi-VN" sz="4300" dirty="0"/>
              <a:t>Troškovi moraju biti </a:t>
            </a:r>
            <a:r>
              <a:rPr lang="vi-VN" sz="4300" b="1" dirty="0"/>
              <a:t>realni</a:t>
            </a:r>
            <a:r>
              <a:rPr lang="vi-VN" sz="4300" dirty="0"/>
              <a:t> i </a:t>
            </a:r>
            <a:r>
              <a:rPr lang="vi-VN" sz="4300" b="1" dirty="0"/>
              <a:t>u skladu sa planom aktivnosti.</a:t>
            </a:r>
            <a:endParaRPr lang="vi-VN" sz="4300" dirty="0"/>
          </a:p>
          <a:p>
            <a:r>
              <a:rPr lang="vi-VN" sz="4300" dirty="0"/>
              <a:t>Obrazac za budžet obično daje donator, i u većim projektima se zahteva predstavljanje troškova u jedinicama mere. (dan, komad, km) (Jedinica mere x količina x cena po jedinici mere). Takođe, pored tabele sa finansijskim troškovima, traži se narativni opis budžeta.</a:t>
            </a:r>
            <a:endParaRPr lang="en-US" sz="4300" dirty="0"/>
          </a:p>
        </p:txBody>
      </p:sp>
    </p:spTree>
    <p:extLst>
      <p:ext uri="{BB962C8B-B14F-4D97-AF65-F5344CB8AC3E}">
        <p14:creationId xmlns:p14="http://schemas.microsoft.com/office/powerpoint/2010/main" val="34947958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>
                <a:latin typeface="Tahoma" pitchFamily="34" charset="0"/>
                <a:ea typeface="Tahoma" pitchFamily="34" charset="0"/>
                <a:cs typeface="Tahoma" pitchFamily="34" charset="0"/>
              </a:rPr>
              <a:t>Budžet našeg projekta </a:t>
            </a:r>
            <a:endParaRPr lang="en-US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sr-Latn-RS" sz="4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r>
              <a:rPr lang="sr-Latn-RS" sz="4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Podela troškova na operativne i programske </a:t>
            </a:r>
          </a:p>
          <a:p>
            <a:pPr algn="just"/>
            <a:endParaRPr lang="sr-Latn-RS" sz="4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Preporuka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je da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budžet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planirate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tako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da </a:t>
            </a:r>
            <a:r>
              <a:rPr lang="sr-Latn-R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do </a:t>
            </a:r>
            <a:r>
              <a:rPr lang="en-US" sz="4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30% </a:t>
            </a:r>
            <a:r>
              <a:rPr lang="en-US" sz="43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budžeta</a:t>
            </a:r>
            <a:r>
              <a:rPr lang="sr-Latn-RS" sz="4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3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opredelite</a:t>
            </a:r>
            <a:r>
              <a:rPr lang="en-US" sz="4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za </a:t>
            </a:r>
            <a:r>
              <a:rPr lang="en-US" sz="43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operativne</a:t>
            </a:r>
            <a:r>
              <a:rPr lang="en-US" sz="4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3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troškove</a:t>
            </a:r>
            <a:r>
              <a:rPr lang="en-US" sz="4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honorari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za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članove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projektnog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tima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režije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zakup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prostora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...),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dok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bi </a:t>
            </a:r>
            <a:r>
              <a:rPr lang="en-US" sz="4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70%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preostalog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budžeta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trebalo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da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obuhvata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3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programske</a:t>
            </a:r>
            <a:r>
              <a:rPr lang="en-US" sz="4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3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troškove</a:t>
            </a:r>
            <a:r>
              <a:rPr lang="en-US" sz="4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materijal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za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realizaciju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aktivnosti,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štampa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promo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materijala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troškovi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3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prevoza</a:t>
            </a:r>
            <a:r>
              <a:rPr lang="en-U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...)</a:t>
            </a:r>
            <a:r>
              <a:rPr lang="sr-Latn-RS" sz="43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just"/>
            <a:endParaRPr lang="sr-Latn-RS" sz="4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4300" dirty="0"/>
          </a:p>
        </p:txBody>
      </p:sp>
    </p:spTree>
    <p:extLst>
      <p:ext uri="{BB962C8B-B14F-4D97-AF65-F5344CB8AC3E}">
        <p14:creationId xmlns:p14="http://schemas.microsoft.com/office/powerpoint/2010/main" val="42036729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6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Primer Budžet </a:t>
            </a:r>
            <a:endParaRPr lang="en-US" sz="6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2689177"/>
              </p:ext>
            </p:extLst>
          </p:nvPr>
        </p:nvGraphicFramePr>
        <p:xfrm>
          <a:off x="914400" y="2171700"/>
          <a:ext cx="16459200" cy="605790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902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24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54573">
                <a:tc>
                  <a:txBody>
                    <a:bodyPr/>
                    <a:lstStyle/>
                    <a:p>
                      <a:r>
                        <a:rPr lang="sr-Latn-RS" sz="2100" dirty="0">
                          <a:solidFill>
                            <a:schemeClr val="tx1"/>
                          </a:solidFill>
                        </a:rPr>
                        <a:t>Budžetska linija </a:t>
                      </a:r>
                      <a:endParaRPr lang="en-US" sz="2100" dirty="0">
                        <a:solidFill>
                          <a:schemeClr val="tx1"/>
                        </a:solidFill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100" dirty="0">
                          <a:solidFill>
                            <a:schemeClr val="tx1"/>
                          </a:solidFill>
                        </a:rPr>
                        <a:t>Opis troška </a:t>
                      </a:r>
                      <a:endParaRPr lang="en-US" sz="2100" dirty="0">
                        <a:solidFill>
                          <a:schemeClr val="tx1"/>
                        </a:solidFill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100" dirty="0">
                          <a:solidFill>
                            <a:schemeClr val="tx1"/>
                          </a:solidFill>
                        </a:rPr>
                        <a:t>Jedinica mere </a:t>
                      </a:r>
                      <a:endParaRPr lang="en-US" sz="2100" dirty="0">
                        <a:solidFill>
                          <a:schemeClr val="tx1"/>
                        </a:solidFill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100" dirty="0">
                          <a:solidFill>
                            <a:schemeClr val="tx1"/>
                          </a:solidFill>
                        </a:rPr>
                        <a:t>Količina</a:t>
                      </a:r>
                      <a:endParaRPr lang="en-US" sz="2100" dirty="0">
                        <a:solidFill>
                          <a:schemeClr val="tx1"/>
                        </a:solidFill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100" dirty="0">
                          <a:solidFill>
                            <a:schemeClr val="tx1"/>
                          </a:solidFill>
                        </a:rPr>
                        <a:t>Iznos po JM  u RSD</a:t>
                      </a:r>
                      <a:endParaRPr lang="en-US" sz="2100" dirty="0">
                        <a:solidFill>
                          <a:schemeClr val="tx1"/>
                        </a:solidFill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100" dirty="0">
                          <a:solidFill>
                            <a:schemeClr val="tx1"/>
                          </a:solidFill>
                        </a:rPr>
                        <a:t>Ukupni trošak u RSD</a:t>
                      </a:r>
                      <a:endParaRPr lang="en-US" sz="2100" dirty="0">
                        <a:solidFill>
                          <a:schemeClr val="tx1"/>
                        </a:solidFill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666"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1.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Koordinator</a:t>
                      </a:r>
                      <a:r>
                        <a:rPr lang="sr-Latn-RS" sz="2400" b="1" baseline="0" dirty="0">
                          <a:latin typeface="Calibri" pitchFamily="34" charset="0"/>
                        </a:rPr>
                        <a:t> projekta 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Mesec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6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20.000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120.000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0666"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2.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Troškovi</a:t>
                      </a:r>
                      <a:r>
                        <a:rPr lang="sr-Latn-RS" sz="2400" b="1" baseline="0" dirty="0">
                          <a:latin typeface="Calibri" pitchFamily="34" charset="0"/>
                        </a:rPr>
                        <a:t> štampe flajera 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Komad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3.000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3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9.000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0666"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3.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Troškovi</a:t>
                      </a:r>
                      <a:r>
                        <a:rPr lang="sr-Latn-RS" sz="2400" b="1" baseline="0" dirty="0">
                          <a:latin typeface="Calibri" pitchFamily="34" charset="0"/>
                        </a:rPr>
                        <a:t> rente prostora za radionice 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Radionica 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5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5.000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25.000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0666"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4.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Troškovi oglašavanja na</a:t>
                      </a:r>
                      <a:r>
                        <a:rPr lang="sr-Latn-RS" sz="2400" b="1" baseline="0" dirty="0">
                          <a:latin typeface="Calibri" pitchFamily="34" charset="0"/>
                        </a:rPr>
                        <a:t> FB 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Mesec 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2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5.000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10.000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00666"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5.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Troškovi</a:t>
                      </a:r>
                      <a:r>
                        <a:rPr lang="sr-Latn-RS" sz="2400" b="1" baseline="0" dirty="0">
                          <a:latin typeface="Calibri" pitchFamily="34" charset="0"/>
                        </a:rPr>
                        <a:t> akcije čišćenja (20 pari rukavica, 100 džakova za otpad, sokovi za 100 ljudi)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Akcija 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1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20.000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1" dirty="0">
                          <a:latin typeface="Calibri" pitchFamily="34" charset="0"/>
                        </a:rPr>
                        <a:t>20.000</a:t>
                      </a:r>
                      <a:endParaRPr lang="en-US" sz="2400" b="1" dirty="0">
                        <a:latin typeface="Calibri" pitchFamily="34" charset="0"/>
                      </a:endParaRPr>
                    </a:p>
                  </a:txBody>
                  <a:tcPr marL="182880" marR="18288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06476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Latn-CS" altLang="en-US" sz="5700" b="1" dirty="0">
                <a:latin typeface="Tahoma" pitchFamily="34" charset="0"/>
                <a:cs typeface="Tahoma" pitchFamily="34" charset="0"/>
              </a:rPr>
              <a:t>Šta radimo kada realizujemo projekat </a:t>
            </a:r>
            <a:endParaRPr lang="en-US" altLang="en-US" sz="57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44" y="2400301"/>
            <a:ext cx="16092312" cy="6788945"/>
          </a:xfrm>
        </p:spPr>
      </p:pic>
    </p:spTree>
    <p:extLst>
      <p:ext uri="{BB962C8B-B14F-4D97-AF65-F5344CB8AC3E}">
        <p14:creationId xmlns:p14="http://schemas.microsoft.com/office/powerpoint/2010/main" val="11745867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Latn-CS" altLang="en-US" sz="5700" b="1" dirty="0">
                <a:latin typeface="Tahoma" pitchFamily="34" charset="0"/>
                <a:cs typeface="Tahoma" pitchFamily="34" charset="0"/>
              </a:rPr>
              <a:t>Šta radimo kada realizujemo projekat </a:t>
            </a:r>
            <a:endParaRPr lang="en-US" altLang="en-US" sz="57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Latn-RS" sz="5000" b="1" dirty="0"/>
              <a:t>Jačamo projektni tim,</a:t>
            </a:r>
          </a:p>
          <a:p>
            <a:r>
              <a:rPr lang="sr-Latn-RS" sz="5000" b="1" dirty="0"/>
              <a:t>Pronalizimo saradnike i partnere ,</a:t>
            </a:r>
          </a:p>
          <a:p>
            <a:r>
              <a:rPr lang="sr-Latn-RS" sz="5000" b="1" dirty="0"/>
              <a:t>Implementiramo aktivnosti u skladu sa planom, </a:t>
            </a:r>
          </a:p>
          <a:p>
            <a:r>
              <a:rPr lang="sr-Latn-RS" sz="5000" b="1" dirty="0"/>
              <a:t>Radimo na mobilizaciji zajednice/uključenju građana i građanki,</a:t>
            </a:r>
          </a:p>
          <a:p>
            <a:r>
              <a:rPr lang="sr-Latn-RS" sz="5000" b="1" dirty="0"/>
              <a:t>Promocija/saradnja sa medijima,</a:t>
            </a:r>
          </a:p>
          <a:p>
            <a:r>
              <a:rPr lang="sr-Latn-RS" sz="5000" b="1" dirty="0"/>
              <a:t>Saradnja sa institucijama,</a:t>
            </a:r>
          </a:p>
          <a:p>
            <a:r>
              <a:rPr lang="sr-Latn-RS" sz="5000" b="1" dirty="0"/>
              <a:t>Izveštavamo i evaluiramo projekat, </a:t>
            </a:r>
          </a:p>
          <a:p>
            <a:pPr marL="0" indent="0">
              <a:buNone/>
            </a:pPr>
            <a:r>
              <a:rPr lang="sr-Latn-RS" sz="5000" b="1" dirty="0"/>
              <a:t>NAPOMENA: Konstanto radimo monitoring i praćenje!Budite spremni za modifikaciju aktivnosti. </a:t>
            </a:r>
          </a:p>
        </p:txBody>
      </p:sp>
    </p:spTree>
    <p:extLst>
      <p:ext uri="{BB962C8B-B14F-4D97-AF65-F5344CB8AC3E}">
        <p14:creationId xmlns:p14="http://schemas.microsoft.com/office/powerpoint/2010/main" val="32353622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31"/>
          <p:cNvSpPr txBox="1">
            <a:spLocks noGrp="1"/>
          </p:cNvSpPr>
          <p:nvPr>
            <p:ph type="ctrTitle"/>
          </p:nvPr>
        </p:nvSpPr>
        <p:spPr>
          <a:xfrm>
            <a:off x="1367136" y="2875248"/>
            <a:ext cx="15544800" cy="22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sz="7300" b="1" dirty="0">
              <a:solidFill>
                <a:srgbClr val="7F7F7F"/>
              </a:solidFill>
            </a:endParaRPr>
          </a:p>
        </p:txBody>
      </p:sp>
      <p:sp>
        <p:nvSpPr>
          <p:cNvPr id="494" name="Google Shape;494;p31"/>
          <p:cNvSpPr txBox="1">
            <a:spLocks noGrp="1"/>
          </p:cNvSpPr>
          <p:nvPr>
            <p:ph type="subTitle" idx="1"/>
          </p:nvPr>
        </p:nvSpPr>
        <p:spPr>
          <a:xfrm>
            <a:off x="1878966" y="5080286"/>
            <a:ext cx="149778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4400"/>
              <a:buNone/>
            </a:pPr>
            <a:endParaRPr sz="440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4400"/>
              <a:buNone/>
            </a:pPr>
            <a:endParaRPr sz="440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4400"/>
              <a:buNone/>
            </a:pPr>
            <a:endParaRPr sz="4400" b="1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5" name="Google Shape;495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3800" y="7926401"/>
            <a:ext cx="13715997" cy="2360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5700" b="1" dirty="0">
                <a:latin typeface="Tahoma" pitchFamily="34" charset="0"/>
                <a:ea typeface="Tahoma" pitchFamily="34" charset="0"/>
                <a:cs typeface="Tahoma" pitchFamily="34" charset="0"/>
              </a:rPr>
              <a:t>Ključni koraci u razvoj projektne ideje </a:t>
            </a:r>
            <a:endParaRPr lang="en-US" sz="57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16310"/>
              </p:ext>
            </p:extLst>
          </p:nvPr>
        </p:nvGraphicFramePr>
        <p:xfrm>
          <a:off x="914400" y="2400301"/>
          <a:ext cx="16459200" cy="67889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15" y="2514600"/>
            <a:ext cx="1447798" cy="1371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1" y="4000500"/>
            <a:ext cx="1769570" cy="11239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283" y="5257800"/>
            <a:ext cx="1807830" cy="1143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05" y="7772400"/>
            <a:ext cx="1856022" cy="12573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241" y="6453009"/>
            <a:ext cx="1618650" cy="131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00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Kako definišemo problem</a:t>
            </a:r>
            <a:endParaRPr lang="en-US" b="1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400301"/>
            <a:ext cx="14630400" cy="6788945"/>
          </a:xfrm>
        </p:spPr>
      </p:pic>
    </p:spTree>
    <p:extLst>
      <p:ext uri="{BB962C8B-B14F-4D97-AF65-F5344CB8AC3E}">
        <p14:creationId xmlns:p14="http://schemas.microsoft.com/office/powerpoint/2010/main" val="1333249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6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Kako definišemo problem</a:t>
            </a:r>
            <a:endParaRPr lang="en-US" sz="6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914400" y="2400300"/>
            <a:ext cx="16306800" cy="76581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vi-VN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Polazna tačka za svaku akciju ili inicijativu je prepoznavanje i analiza problema. Problem je realevantan ukoliko je realan, problem koji već postoji, i koji pogađa veći broj gra</a:t>
            </a:r>
            <a:r>
              <a:rPr lang="sr-Latn-RS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đ</a:t>
            </a:r>
            <a:r>
              <a:rPr lang="vi-VN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ana/ki i ima značaj za širu zajednicu.</a:t>
            </a:r>
            <a:endParaRPr lang="sr-Latn-RS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sr-Latn-RS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r>
              <a:rPr lang="vi-VN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Analiza problema omogućava da se:</a:t>
            </a:r>
          </a:p>
          <a:p>
            <a:pPr lvl="2"/>
            <a:r>
              <a:rPr lang="vi-VN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prepoznaju realni i aktuelni problemi zajednice (a ne samo oni koje članovi udruženja</a:t>
            </a:r>
            <a:r>
              <a:rPr lang="sr-Latn-RS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/grupe</a:t>
            </a:r>
            <a:r>
              <a:rPr lang="vi-VN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 smatraju važnim)</a:t>
            </a:r>
            <a:endParaRPr lang="sr-Latn-RS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2"/>
            <a:r>
              <a:rPr lang="vi-VN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od prepoznatih problema izabere jedan, koji predstavlja prioritet i koji može da motiviše i uključi većinu ljudi iz zajednice u rešavanje</a:t>
            </a:r>
            <a:r>
              <a:rPr lang="sr-Latn-RS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</a:p>
          <a:p>
            <a:pPr lvl="2"/>
            <a:r>
              <a:rPr lang="vi-VN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izaberu problemi za koje postoje neophodni uslovi za rešavanje, odnosno oni koji su zaista rešivi</a:t>
            </a:r>
            <a:r>
              <a:rPr lang="sr-Latn-RS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 u određenom vremenskom periodu.</a:t>
            </a:r>
          </a:p>
          <a:p>
            <a:pPr lvl="2"/>
            <a:endParaRPr lang="vi-VN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r>
              <a:rPr lang="vi-VN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Npr. Problem zaga</a:t>
            </a:r>
            <a:r>
              <a:rPr lang="sr-Latn-RS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đ</a:t>
            </a:r>
            <a:r>
              <a:rPr lang="vi-VN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enje usled rada lokalne fabrike, zbog kojeg je direktno ugroženo zdravlje 3000 gra</a:t>
            </a:r>
            <a:r>
              <a:rPr lang="sr-Latn-RS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đ</a:t>
            </a:r>
            <a:r>
              <a:rPr lang="vi-VN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ana/ki u zajednici. Primetno je povećanja respiratornih bolesti za 10 procenata me</a:t>
            </a:r>
            <a:r>
              <a:rPr lang="sr-Latn-RS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đ</a:t>
            </a:r>
            <a:r>
              <a:rPr lang="vi-VN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u decom do 11 godina....</a:t>
            </a:r>
            <a:endParaRPr lang="en-US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448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57250" y="428625"/>
            <a:ext cx="16459200" cy="17145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sr-Latn-RS" altLang="en-US" sz="7100" b="1" dirty="0">
                <a:latin typeface="Tahoma" pitchFamily="34" charset="0"/>
                <a:cs typeface="Tahoma" pitchFamily="34" charset="0"/>
              </a:rPr>
              <a:t>Civilno društvo</a:t>
            </a:r>
            <a:r>
              <a:rPr lang="pt-BR" altLang="en-US" sz="7100" b="1" dirty="0">
                <a:latin typeface="Tahoma" pitchFamily="34" charset="0"/>
                <a:cs typeface="Tahoma" pitchFamily="34" charset="0"/>
              </a:rPr>
              <a:t> treba da se bave </a:t>
            </a:r>
            <a:br>
              <a:rPr lang="pt-BR" altLang="en-US" sz="7100" b="1" dirty="0">
                <a:latin typeface="Tahoma" pitchFamily="34" charset="0"/>
                <a:cs typeface="Tahoma" pitchFamily="34" charset="0"/>
              </a:rPr>
            </a:br>
            <a:r>
              <a:rPr lang="pt-BR" altLang="en-US" sz="7100" b="1" dirty="0">
                <a:latin typeface="Tahoma" pitchFamily="34" charset="0"/>
                <a:cs typeface="Tahoma" pitchFamily="34" charset="0"/>
              </a:rPr>
              <a:t>temama/problemima koje</a:t>
            </a:r>
            <a:endParaRPr lang="en-AU" altLang="en-US" sz="71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sr-Latn-CS" altLang="en-US" sz="5000" dirty="0">
                <a:latin typeface="Tahoma" pitchFamily="34" charset="0"/>
                <a:cs typeface="Tahoma" pitchFamily="34" charset="0"/>
              </a:rPr>
              <a:t>s</a:t>
            </a:r>
            <a:r>
              <a:rPr lang="sv-SE" altLang="en-US" sz="5000" dirty="0">
                <a:latin typeface="Tahoma" pitchFamily="34" charset="0"/>
                <a:cs typeface="Tahoma" pitchFamily="34" charset="0"/>
              </a:rPr>
              <a:t>u </a:t>
            </a:r>
            <a:r>
              <a:rPr lang="sr-Latn-CS" altLang="en-US" sz="5000" dirty="0">
                <a:latin typeface="Tahoma" pitchFamily="34" charset="0"/>
                <a:cs typeface="Tahoma" pitchFamily="34" charset="0"/>
              </a:rPr>
              <a:t>u skladu sa </a:t>
            </a:r>
            <a:r>
              <a:rPr lang="sr-Latn-CS" altLang="en-US" sz="50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njihovom misijom i kapacitetima </a:t>
            </a:r>
          </a:p>
          <a:p>
            <a:pPr eaLnBrk="1" hangingPunct="1"/>
            <a:endParaRPr lang="sr-Latn-CS" altLang="en-US" sz="5000" dirty="0">
              <a:solidFill>
                <a:srgbClr val="FF3300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sr-Latn-CS" altLang="en-US" sz="5000" dirty="0">
                <a:latin typeface="Tahoma" pitchFamily="34" charset="0"/>
                <a:cs typeface="Tahoma" pitchFamily="34" charset="0"/>
              </a:rPr>
              <a:t>odražavaju </a:t>
            </a:r>
            <a:r>
              <a:rPr lang="sr-Latn-CS" altLang="en-US" sz="5000" dirty="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probleme korisnika i zajednice</a:t>
            </a:r>
            <a:r>
              <a:rPr lang="sr-Latn-CS" altLang="en-US" sz="5000" dirty="0">
                <a:latin typeface="Tahoma" pitchFamily="34" charset="0"/>
                <a:cs typeface="Tahoma" pitchFamily="34" charset="0"/>
              </a:rPr>
              <a:t> u kojoj deluju</a:t>
            </a:r>
          </a:p>
          <a:p>
            <a:pPr eaLnBrk="1" hangingPunct="1"/>
            <a:endParaRPr lang="sr-Latn-CS" altLang="en-US" sz="5000" dirty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sr-Latn-CS" altLang="en-US" sz="5000" dirty="0">
                <a:latin typeface="Tahoma" pitchFamily="34" charset="0"/>
                <a:cs typeface="Tahoma" pitchFamily="34" charset="0"/>
              </a:rPr>
              <a:t>razlog zbog kog ulaze u </a:t>
            </a:r>
            <a:r>
              <a:rPr lang="sr-Latn-RS" altLang="en-US" sz="5000" dirty="0">
                <a:latin typeface="Tahoma" pitchFamily="34" charset="0"/>
                <a:cs typeface="Tahoma" pitchFamily="34" charset="0"/>
              </a:rPr>
              <a:t>akciju </a:t>
            </a:r>
            <a:r>
              <a:rPr lang="sr-Latn-CS" altLang="en-US" sz="5000" dirty="0">
                <a:latin typeface="Tahoma" pitchFamily="34" charset="0"/>
                <a:cs typeface="Tahoma" pitchFamily="34" charset="0"/>
              </a:rPr>
              <a:t>mora biti </a:t>
            </a:r>
            <a:r>
              <a:rPr lang="sr-Latn-CS" altLang="en-US" sz="5000" dirty="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razumljiv i prihvatljiv</a:t>
            </a:r>
            <a:r>
              <a:rPr lang="sr-Latn-CS" altLang="en-US" sz="5000" dirty="0">
                <a:latin typeface="Tahoma" pitchFamily="34" charset="0"/>
                <a:cs typeface="Tahoma" pitchFamily="34" charset="0"/>
              </a:rPr>
              <a:t> većem delu ljudi u zajednici</a:t>
            </a:r>
            <a:endParaRPr lang="en-US" altLang="en-US" sz="5000" dirty="0">
              <a:latin typeface="Tahoma" pitchFamily="34" charset="0"/>
              <a:cs typeface="Tahoma" pitchFamily="34" charset="0"/>
            </a:endParaRPr>
          </a:p>
          <a:p>
            <a:pPr eaLnBrk="1" hangingPunct="1"/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419032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7100" b="1">
                <a:latin typeface="Tahoma" pitchFamily="34" charset="0"/>
                <a:cs typeface="Tahoma" pitchFamily="34" charset="0"/>
              </a:rPr>
              <a:t>Analiza problema</a:t>
            </a:r>
          </a:p>
        </p:txBody>
      </p:sp>
      <p:sp>
        <p:nvSpPr>
          <p:cNvPr id="13414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>
                <a:latin typeface="Tahoma" pitchFamily="34" charset="0"/>
                <a:cs typeface="Tahoma" pitchFamily="34" charset="0"/>
              </a:rPr>
              <a:t>Neophodna detaljna analiza</a:t>
            </a:r>
          </a:p>
          <a:p>
            <a:r>
              <a:rPr lang="en-US" altLang="en-US">
                <a:latin typeface="Tahoma" pitchFamily="34" charset="0"/>
                <a:cs typeface="Tahoma" pitchFamily="34" charset="0"/>
              </a:rPr>
              <a:t>Koristiti vi</a:t>
            </a:r>
            <a:r>
              <a:rPr lang="sr-Latn-CS" altLang="en-US">
                <a:latin typeface="Tahoma" pitchFamily="34" charset="0"/>
                <a:cs typeface="Tahoma" pitchFamily="34" charset="0"/>
              </a:rPr>
              <a:t>š</a:t>
            </a:r>
            <a:r>
              <a:rPr lang="en-US" altLang="en-US">
                <a:latin typeface="Tahoma" pitchFamily="34" charset="0"/>
                <a:cs typeface="Tahoma" pitchFamily="34" charset="0"/>
              </a:rPr>
              <a:t>e tehnika</a:t>
            </a:r>
            <a:r>
              <a:rPr lang="sr-Latn-CS" altLang="en-US">
                <a:latin typeface="Tahoma" pitchFamily="34" charset="0"/>
                <a:cs typeface="Tahoma" pitchFamily="34" charset="0"/>
              </a:rPr>
              <a:t>/alatki</a:t>
            </a:r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34148" name="Picture 2" descr="C:\Users\SM\Desktop\magnify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457700"/>
            <a:ext cx="762000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8904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sr-Latn-CS" altLang="en-US" sz="7100" b="1">
                <a:latin typeface="Tahoma" pitchFamily="34" charset="0"/>
                <a:cs typeface="Tahoma" pitchFamily="34" charset="0"/>
              </a:rPr>
              <a:t>Problem</a:t>
            </a:r>
            <a:r>
              <a:rPr lang="sr-Latn-CS" altLang="en-US">
                <a:latin typeface="Tahoma" pitchFamily="34" charset="0"/>
                <a:cs typeface="Tahoma" pitchFamily="34" charset="0"/>
              </a:rPr>
              <a:t> – </a:t>
            </a:r>
            <a:r>
              <a:rPr lang="sr-Latn-CS" altLang="en-US" sz="7100">
                <a:latin typeface="Tahoma" pitchFamily="34" charset="0"/>
                <a:cs typeface="Tahoma" pitchFamily="34" charset="0"/>
              </a:rPr>
              <a:t>kako se definiše ?</a:t>
            </a:r>
            <a:endParaRPr lang="en-AU" altLang="en-US" sz="71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hr-HR" altLang="en-US">
              <a:latin typeface="Comic Sans MS" pitchFamily="66" charset="0"/>
            </a:endParaRPr>
          </a:p>
          <a:p>
            <a:pPr eaLnBrk="1" hangingPunct="1"/>
            <a:r>
              <a:rPr lang="hr-HR" altLang="en-US">
                <a:latin typeface="Tahoma" pitchFamily="34" charset="0"/>
                <a:cs typeface="Tahoma" pitchFamily="34" charset="0"/>
              </a:rPr>
              <a:t>Realno postojeće negativno stanje</a:t>
            </a:r>
          </a:p>
          <a:p>
            <a:pPr eaLnBrk="1" hangingPunct="1">
              <a:buFont typeface="Arial" charset="0"/>
              <a:buNone/>
            </a:pPr>
            <a:endParaRPr lang="hr-HR" altLang="en-US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hr-HR" altLang="en-US">
                <a:latin typeface="Tahoma" pitchFamily="34" charset="0"/>
                <a:cs typeface="Tahoma" pitchFamily="34" charset="0"/>
              </a:rPr>
              <a:t>Stanje za koje je moguće naći rešenje</a:t>
            </a:r>
            <a:endParaRPr lang="en-AU" altLang="en-US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32100" name="Picture 2" descr="C:\Users\SM\Desktop\solve-proble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9" t="10025" r="17165" b="6438"/>
          <a:stretch>
            <a:fillRect/>
          </a:stretch>
        </p:blipFill>
        <p:spPr bwMode="auto">
          <a:xfrm>
            <a:off x="13073534" y="7374835"/>
            <a:ext cx="3538065" cy="236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61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57200"/>
            <a:ext cx="17430752" cy="1714500"/>
          </a:xfrm>
        </p:spPr>
        <p:txBody>
          <a:bodyPr/>
          <a:lstStyle/>
          <a:p>
            <a:pPr algn="l" eaLnBrk="1" hangingPunct="1"/>
            <a:r>
              <a:rPr lang="pl-PL" sz="6400" b="1" dirty="0">
                <a:latin typeface="Tahoma" pitchFamily="34" charset="0"/>
                <a:cs typeface="Tahoma" pitchFamily="34" charset="0"/>
              </a:rPr>
              <a:t>Prilikom odabira problema</a:t>
            </a:r>
            <a:r>
              <a:rPr lang="sr-Latn-RS" sz="6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pl-PL" sz="6400" b="1" dirty="0">
                <a:latin typeface="Tahoma" pitchFamily="34" charset="0"/>
                <a:cs typeface="Tahoma" pitchFamily="34" charset="0"/>
              </a:rPr>
              <a:t>analizirati</a:t>
            </a:r>
            <a:endParaRPr lang="en-AU" sz="6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hr-HR" dirty="0">
                <a:latin typeface="Tahoma" pitchFamily="34" charset="0"/>
                <a:cs typeface="Tahoma" pitchFamily="34" charset="0"/>
              </a:rPr>
              <a:t>Šta se događa u okruženju?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hr-HR" dirty="0">
              <a:latin typeface="Tahoma" pitchFamily="34" charset="0"/>
              <a:cs typeface="Tahoma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hr-HR" dirty="0">
                <a:latin typeface="Tahoma" pitchFamily="34" charset="0"/>
                <a:cs typeface="Tahoma" pitchFamily="34" charset="0"/>
              </a:rPr>
              <a:t>Zašto je tema/problem važna/an?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hr-HR" dirty="0">
              <a:latin typeface="Tahoma" pitchFamily="34" charset="0"/>
              <a:cs typeface="Tahoma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hr-HR" dirty="0">
                <a:latin typeface="Tahoma" pitchFamily="34" charset="0"/>
                <a:cs typeface="Tahoma" pitchFamily="34" charset="0"/>
              </a:rPr>
              <a:t>Koliko građana/ki je pogođeno problemom?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hr-HR" dirty="0">
              <a:latin typeface="Tahoma" pitchFamily="34" charset="0"/>
              <a:cs typeface="Tahoma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hr-HR" dirty="0">
                <a:latin typeface="Tahoma" pitchFamily="34" charset="0"/>
                <a:cs typeface="Tahoma" pitchFamily="34" charset="0"/>
              </a:rPr>
              <a:t>Koliko će biti lako/teško obezbediti podršku za rešavanje problema?  </a:t>
            </a:r>
            <a:endParaRPr lang="en-AU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66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1369</Words>
  <Application>Microsoft Office PowerPoint</Application>
  <PresentationFormat>Custom</PresentationFormat>
  <Paragraphs>208</Paragraphs>
  <Slides>29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Tahoma</vt:lpstr>
      <vt:lpstr>Comic Sans MS</vt:lpstr>
      <vt:lpstr>Office Theme</vt:lpstr>
      <vt:lpstr> </vt:lpstr>
      <vt:lpstr>Ključni koraci u razvoj projektne ideje </vt:lpstr>
      <vt:lpstr>Ključni koraci u razvoj projektne ideje </vt:lpstr>
      <vt:lpstr>Kako definišemo problem</vt:lpstr>
      <vt:lpstr>Kako definišemo problem</vt:lpstr>
      <vt:lpstr>Civilno društvo treba da se bave  temama/problemima koje</vt:lpstr>
      <vt:lpstr>Analiza problema</vt:lpstr>
      <vt:lpstr>Problem – kako se definiše ?</vt:lpstr>
      <vt:lpstr>Prilikom odabira problema analizirati</vt:lpstr>
      <vt:lpstr>PowerPoint Presentation</vt:lpstr>
      <vt:lpstr>Ključna pitanja – Analiza problema </vt:lpstr>
      <vt:lpstr>Cilj(evi) naših akcija</vt:lpstr>
      <vt:lpstr>Ciljevi naših akcija</vt:lpstr>
      <vt:lpstr>    Izjava o cilju </vt:lpstr>
      <vt:lpstr>Kako planiramo naše aktivnosti?</vt:lpstr>
      <vt:lpstr>Plan aktivnosti naših akcija </vt:lpstr>
      <vt:lpstr>Plan aktivnosti naših akcija </vt:lpstr>
      <vt:lpstr>Plan aktivnosti naših akcija </vt:lpstr>
      <vt:lpstr>Primer – Plan aktivnosti </vt:lpstr>
      <vt:lpstr>Ishodi/očekivani rezultati naših projekata </vt:lpstr>
      <vt:lpstr>Ishodi/očekivani rezultati naših projekata </vt:lpstr>
      <vt:lpstr>Ishodi/očekivani rezultati naših projekata </vt:lpstr>
      <vt:lpstr>Budžet našeg projekta </vt:lpstr>
      <vt:lpstr>Budžet našeg projekta </vt:lpstr>
      <vt:lpstr>Budžet našeg projekta </vt:lpstr>
      <vt:lpstr>Primer Budžet </vt:lpstr>
      <vt:lpstr>Šta radimo kada realizujemo projekat </vt:lpstr>
      <vt:lpstr>Šta radimo kada realizujemo projekat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Milica</dc:creator>
  <cp:lastModifiedBy>Teodora Zahirovic</cp:lastModifiedBy>
  <cp:revision>14</cp:revision>
  <dcterms:created xsi:type="dcterms:W3CDTF">2019-06-13T11:01:59Z</dcterms:created>
  <dcterms:modified xsi:type="dcterms:W3CDTF">2022-06-20T12:28:50Z</dcterms:modified>
</cp:coreProperties>
</file>