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6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</p:sldIdLst>
  <p:sldSz cx="18288000" cy="10287000"/>
  <p:notesSz cx="6858000" cy="9144000"/>
  <p:embeddedFontLst>
    <p:embeddedFont>
      <p:font typeface="Calibri" panose="020F0502020204030204" pitchFamily="34" charset="0"/>
      <p:regular r:id="rId62"/>
      <p:bold r:id="rId63"/>
      <p:italic r:id="rId64"/>
      <p:boldItalic r:id="rId65"/>
    </p:embeddedFont>
    <p:embeddedFont>
      <p:font typeface="Cambria" panose="02040503050406030204" pitchFamily="18" charset="0"/>
      <p:regular r:id="rId66"/>
      <p:bold r:id="rId67"/>
      <p:italic r:id="rId68"/>
      <p:boldItalic r:id="rId69"/>
    </p:embeddedFont>
    <p:embeddedFont>
      <p:font typeface="Roboto" panose="02000000000000000000" pitchFamily="2" charset="0"/>
      <p:regular r:id="rId70"/>
      <p:bold r:id="rId71"/>
      <p:italic r:id="rId72"/>
      <p:boldItalic r:id="rId7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240">
          <p15:clr>
            <a:srgbClr val="A4A3A4"/>
          </p15:clr>
        </p15:guide>
        <p15:guide id="2" pos="576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74" roundtripDataSignature="AMtx7mgcptQ351MV72gehHYsRXYMpX1N2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2898A6E-8163-4AAB-BA06-B405017DDF55}">
  <a:tblStyle styleId="{12898A6E-8163-4AAB-BA06-B405017DDF55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455B6349-B2B0-4573-BCF5-9D746A26EF60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754" y="82"/>
      </p:cViewPr>
      <p:guideLst>
        <p:guide orient="horz" pos="3240"/>
        <p:guide pos="57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2.fntdata"/><Relationship Id="rId68" Type="http://schemas.openxmlformats.org/officeDocument/2006/relationships/font" Target="fonts/font7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5.fntdata"/><Relationship Id="rId74" Type="http://customschemas.google.com/relationships/presentationmetadata" Target="metadata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3.fntdata"/><Relationship Id="rId69" Type="http://schemas.openxmlformats.org/officeDocument/2006/relationships/font" Target="fonts/font8.fntdata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1.fntdata"/><Relationship Id="rId70" Type="http://schemas.openxmlformats.org/officeDocument/2006/relationships/font" Target="fonts/font9.fntdata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4.fntdata"/><Relationship Id="rId73" Type="http://schemas.openxmlformats.org/officeDocument/2006/relationships/font" Target="fonts/font12.fntdata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font" Target="fonts/font10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1f5b286ac2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g11f5b286ac2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1" name="Google Shape;15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4" name="Google Shape;16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1" name="Google Shape;1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7" name="Google Shape;17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3" name="Google Shape;183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9" name="Google Shape;18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5" name="Google Shape;19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1" name="Google Shape;20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7" name="Google Shape;20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3" name="Google Shape;93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4" name="Google Shape;9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3" name="Google Shape;21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0" name="Google Shape;22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6" name="Google Shape;22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11f5b286ac2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2" name="Google Shape;232;g11f5b286ac2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3" name="Google Shape;233;g11f5b286ac2_0_5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9" name="Google Shape;239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6" name="Google Shape;246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2" name="Google Shape;252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8" name="Google Shape;25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121028ad55e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5" name="Google Shape;265;g121028ad55e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11f5b286ac2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1" name="Google Shape;271;g11f5b286ac2_0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2" name="Google Shape;272;g11f5b286ac2_0_5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121028ad55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" name="Google Shape;100;g121028ad55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1" name="Google Shape;101;g121028ad55e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8" name="Google Shape;278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1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Political - Političko okruženje</a:t>
            </a:r>
            <a:endParaRPr sz="111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1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Lista političkih faktora i trendova u zemlji (uključujući vladu, donosioce odluka, sudstvo i druga vladina tela, kao i druge političke pokrete ili grupe za pritisak).</a:t>
            </a:r>
            <a:endParaRPr sz="111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1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11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1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Economic - Ekonomsko okruženje</a:t>
            </a:r>
            <a:endParaRPr sz="111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1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Lista ekonomskih faktora i trendova u zemlji (uključujući BDP, javni dugovi, struktura prihoda državnog budžeta, ko su glavni poslodavci, distribucija prihoda i sl.) </a:t>
            </a:r>
            <a:endParaRPr sz="111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1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11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1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Sociological - Društveno okruženje</a:t>
            </a:r>
            <a:endParaRPr sz="111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1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Lista socioloških faktora i trendova u zemlji (uključujući demografske informacije, obrazovanu i zdravstvenu statistiku, nivo zaposlenosti/nezaposlenosti, stanje socijalne zaštite, stanje sa OCD, medijima i sl.) </a:t>
            </a:r>
            <a:endParaRPr sz="111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1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11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1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Technological - Tehnološko okruženje</a:t>
            </a:r>
            <a:endParaRPr sz="111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1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Lista tehnoloških faktora i trendova u zemlji (uključujući informacije o tehnološkoj infrastrukturi, pristup telekomunikacijama, TV mrežama i sl.)</a:t>
            </a:r>
            <a:endParaRPr sz="111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1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11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1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Legal - Zakonodavno okruženje</a:t>
            </a:r>
            <a:endParaRPr sz="111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1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Izlistati pravne faktore i ograničenja koja su relevantna za vaš rad i za javno zastupanje. </a:t>
            </a:r>
            <a:endParaRPr sz="111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1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11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1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Environmental - Ekološko okruženje</a:t>
            </a:r>
            <a:endParaRPr sz="111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1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Lista ekoloških faktora i trendova u zemlji (smanjenje broja šuma, zagađenje, poplave, divlje životinje, poljoprivredni faktori i sl. </a:t>
            </a:r>
            <a:endParaRPr sz="111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1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11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110"/>
          </a:p>
        </p:txBody>
      </p:sp>
      <p:sp>
        <p:nvSpPr>
          <p:cNvPr id="279" name="Google Shape;279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5" name="Google Shape;285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11f5b286ac2_0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1" name="Google Shape;291;g11f5b286ac2_0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2" name="Google Shape;292;g11f5b286ac2_0_6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32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8" name="Google Shape;298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11f5b286ac2_0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6" name="Google Shape;316;g11f5b286ac2_0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11f5b286ac2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2" name="Google Shape;322;g11f5b286ac2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121028ad55e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8" name="Google Shape;328;g121028ad55e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4" name="Google Shape;334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0" name="Google Shape;340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6" name="Google Shape;346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11f5b286ac2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" name="Google Shape;107;g11f5b286ac2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Cilj obuke: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1. Razumeti koristi i značaj SP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2. Sagledati nivoe planiranja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3. Bliže se upoznati sa ključnim pitanjima u procesu SP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4. Upoznati se sa elementima dokumenta SP</a:t>
            </a:r>
            <a:endParaRPr/>
          </a:p>
        </p:txBody>
      </p:sp>
      <p:sp>
        <p:nvSpPr>
          <p:cNvPr id="108" name="Google Shape;108;g11f5b286ac2_0_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2" name="Google Shape;352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11f5b286ac2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8" name="Google Shape;358;g11f5b286ac2_0_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9" name="Google Shape;359;g11f5b286ac2_0_8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41</a:t>
            </a:fld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121028ad55e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6" name="Google Shape;366;g121028ad55e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121028ad55e_0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2" name="Google Shape;372;g121028ad55e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121028ad55e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8" name="Google Shape;378;g121028ad55e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121028ad55e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4" name="Google Shape;384;g121028ad55e_0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5" name="Google Shape;385;g121028ad55e_0_5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45</a:t>
            </a:fld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121028ad55e_0_3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4" name="Google Shape;404;g121028ad55e_0_3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05" name="Google Shape;405;g121028ad55e_0_3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46</a:t>
            </a:fld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g121028ad55e_0_3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11" name="Google Shape;411;g121028ad55e_0_3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11abd681e8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7" name="Google Shape;417;g11abd681e8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8" name="Google Shape;418;g11abd681e84_0_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48</a:t>
            </a:fld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11abd681e84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" name="Google Shape;424;g11abd681e84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5" name="Google Shape;425;g11abd681e84_0_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49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1f5b286ac2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" name="Google Shape;114;g11f5b286ac2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g11f5b286ac2_0_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g11abd681e84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1" name="Google Shape;431;g11abd681e84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121028ad55e_0_3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7" name="Google Shape;437;g121028ad55e_0_3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8" name="Google Shape;438;g121028ad55e_0_3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51</a:t>
            </a:fld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g121028ad55e_0_3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4" name="Google Shape;444;g121028ad55e_0_3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45" name="Google Shape;445;g121028ad55e_0_35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52</a:t>
            </a:fld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11abd681e84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51" name="Google Shape;451;g11abd681e84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g121028ad55e_0_3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7" name="Google Shape;457;g121028ad55e_0_3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58" name="Google Shape;458;g121028ad55e_0_35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54</a:t>
            </a:fld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g11abd681e84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4" name="Google Shape;464;g11abd681e84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65" name="Google Shape;465;g11abd681e84_0_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55</a:t>
            </a:fld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g11abd681e84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1" name="Google Shape;471;g11abd681e84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72" name="Google Shape;472;g11abd681e84_0_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56</a:t>
            </a:fld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11abd681e84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8" name="Google Shape;478;g11abd681e84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79" name="Google Shape;479;g11abd681e84_0_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57</a:t>
            </a:fld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85" name="Google Shape;485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91" name="Google Shape;491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1" name="Google Shape;12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11f5b286ac2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75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7" name="Google Shape;127;g11f5b286ac2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11f5b286ac2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3" name="Google Shape;133;g11f5b286ac2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11abd681e8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9" name="Google Shape;139;g11abd681e8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3"/>
          <p:cNvSpPr txBox="1">
            <a:spLocks noGrp="1"/>
          </p:cNvSpPr>
          <p:nvPr>
            <p:ph type="ctrTitle"/>
          </p:nvPr>
        </p:nvSpPr>
        <p:spPr>
          <a:xfrm>
            <a:off x="1371600" y="3195638"/>
            <a:ext cx="15544800" cy="22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3"/>
          <p:cNvSpPr txBox="1">
            <a:spLocks noGrp="1"/>
          </p:cNvSpPr>
          <p:nvPr>
            <p:ph type="subTitle" idx="1"/>
          </p:nvPr>
        </p:nvSpPr>
        <p:spPr>
          <a:xfrm>
            <a:off x="2743200" y="5829300"/>
            <a:ext cx="12801600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59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51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888888"/>
              </a:buClr>
              <a:buSzPts val="4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3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3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3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2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2"/>
          <p:cNvSpPr txBox="1">
            <a:spLocks noGrp="1"/>
          </p:cNvSpPr>
          <p:nvPr>
            <p:ph type="body" idx="1"/>
          </p:nvPr>
        </p:nvSpPr>
        <p:spPr>
          <a:xfrm rot="5400000">
            <a:off x="5749499" y="-2434801"/>
            <a:ext cx="6789000" cy="1645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lvl="0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1pPr>
            <a:lvl2pPr marL="914400" lvl="1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–"/>
              <a:defRPr/>
            </a:lvl2pPr>
            <a:lvl3pPr marL="1371600" lvl="2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3pPr>
            <a:lvl4pPr marL="1828800" lvl="3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–"/>
              <a:defRPr/>
            </a:lvl4pPr>
            <a:lvl5pPr marL="2286000" lvl="4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»"/>
              <a:defRPr/>
            </a:lvl5pPr>
            <a:lvl6pPr marL="2743200" lvl="5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6pPr>
            <a:lvl7pPr marL="3200400" lvl="6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7pPr>
            <a:lvl8pPr marL="3657600" lvl="7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8pPr>
            <a:lvl9pPr marL="4114800" lvl="8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42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42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2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3"/>
          <p:cNvSpPr txBox="1">
            <a:spLocks noGrp="1"/>
          </p:cNvSpPr>
          <p:nvPr>
            <p:ph type="title"/>
          </p:nvPr>
        </p:nvSpPr>
        <p:spPr>
          <a:xfrm rot="5400000">
            <a:off x="10927499" y="2743256"/>
            <a:ext cx="8777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3"/>
          <p:cNvSpPr txBox="1">
            <a:spLocks noGrp="1"/>
          </p:cNvSpPr>
          <p:nvPr>
            <p:ph type="body" idx="1"/>
          </p:nvPr>
        </p:nvSpPr>
        <p:spPr>
          <a:xfrm rot="5400000">
            <a:off x="2545501" y="-1219142"/>
            <a:ext cx="8777400" cy="120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lvl="0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1pPr>
            <a:lvl2pPr marL="914400" lvl="1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–"/>
              <a:defRPr/>
            </a:lvl2pPr>
            <a:lvl3pPr marL="1371600" lvl="2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3pPr>
            <a:lvl4pPr marL="1828800" lvl="3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–"/>
              <a:defRPr/>
            </a:lvl4pPr>
            <a:lvl5pPr marL="2286000" lvl="4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»"/>
              <a:defRPr/>
            </a:lvl5pPr>
            <a:lvl6pPr marL="2743200" lvl="5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6pPr>
            <a:lvl7pPr marL="3200400" lvl="6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7pPr>
            <a:lvl8pPr marL="3657600" lvl="7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8pPr>
            <a:lvl9pPr marL="4114800" lvl="8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43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43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3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4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4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lvl="0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1pPr>
            <a:lvl2pPr marL="914400" lvl="1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–"/>
              <a:defRPr/>
            </a:lvl2pPr>
            <a:lvl3pPr marL="1371600" lvl="2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3pPr>
            <a:lvl4pPr marL="1828800" lvl="3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–"/>
              <a:defRPr/>
            </a:lvl4pPr>
            <a:lvl5pPr marL="2286000" lvl="4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»"/>
              <a:defRPr/>
            </a:lvl5pPr>
            <a:lvl6pPr marL="2743200" lvl="5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6pPr>
            <a:lvl7pPr marL="3200400" lvl="6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7pPr>
            <a:lvl8pPr marL="3657600" lvl="7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8pPr>
            <a:lvl9pPr marL="4114800" lvl="8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34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4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4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wo Content" type="twoObj">
  <p:cSld name="TWO_OBJECTS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5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5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80772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lvl="0" indent="-55245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100"/>
              <a:buChar char="•"/>
              <a:defRPr sz="5100"/>
            </a:lvl1pPr>
            <a:lvl2pPr marL="914400" lvl="1" indent="-5080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4400"/>
              <a:buChar char="–"/>
              <a:defRPr sz="4400"/>
            </a:lvl2pPr>
            <a:lvl3pPr marL="1371600" lvl="2" indent="-4635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•"/>
              <a:defRPr sz="3700"/>
            </a:lvl3pPr>
            <a:lvl4pPr marL="1828800" lvl="3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–"/>
              <a:defRPr sz="3300"/>
            </a:lvl4pPr>
            <a:lvl5pPr marL="2286000" lvl="4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»"/>
              <a:defRPr sz="3300"/>
            </a:lvl5pPr>
            <a:lvl6pPr marL="2743200" lvl="5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 sz="3300"/>
            </a:lvl6pPr>
            <a:lvl7pPr marL="3200400" lvl="6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 sz="3300"/>
            </a:lvl7pPr>
            <a:lvl8pPr marL="3657600" lvl="7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 sz="3300"/>
            </a:lvl8pPr>
            <a:lvl9pPr marL="4114800" lvl="8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 sz="3300"/>
            </a:lvl9pPr>
          </a:lstStyle>
          <a:p>
            <a:endParaRPr/>
          </a:p>
        </p:txBody>
      </p:sp>
      <p:sp>
        <p:nvSpPr>
          <p:cNvPr id="30" name="Google Shape;30;p35"/>
          <p:cNvSpPr txBox="1">
            <a:spLocks noGrp="1"/>
          </p:cNvSpPr>
          <p:nvPr>
            <p:ph type="body" idx="2"/>
          </p:nvPr>
        </p:nvSpPr>
        <p:spPr>
          <a:xfrm>
            <a:off x="9296400" y="2400300"/>
            <a:ext cx="80772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lvl="0" indent="-55245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100"/>
              <a:buChar char="•"/>
              <a:defRPr sz="5100"/>
            </a:lvl1pPr>
            <a:lvl2pPr marL="914400" lvl="1" indent="-5080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4400"/>
              <a:buChar char="–"/>
              <a:defRPr sz="4400"/>
            </a:lvl2pPr>
            <a:lvl3pPr marL="1371600" lvl="2" indent="-4635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•"/>
              <a:defRPr sz="3700"/>
            </a:lvl3pPr>
            <a:lvl4pPr marL="1828800" lvl="3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–"/>
              <a:defRPr sz="3300"/>
            </a:lvl4pPr>
            <a:lvl5pPr marL="2286000" lvl="4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»"/>
              <a:defRPr sz="3300"/>
            </a:lvl5pPr>
            <a:lvl6pPr marL="2743200" lvl="5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 sz="3300"/>
            </a:lvl6pPr>
            <a:lvl7pPr marL="3200400" lvl="6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 sz="3300"/>
            </a:lvl7pPr>
            <a:lvl8pPr marL="3657600" lvl="7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 sz="3300"/>
            </a:lvl8pPr>
            <a:lvl9pPr marL="4114800" lvl="8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 sz="3300"/>
            </a:lvl9pPr>
          </a:lstStyle>
          <a:p>
            <a:endParaRPr/>
          </a:p>
        </p:txBody>
      </p:sp>
      <p:sp>
        <p:nvSpPr>
          <p:cNvPr id="31" name="Google Shape;31;p35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5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5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_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6"/>
          <p:cNvSpPr txBox="1">
            <a:spLocks noGrp="1"/>
          </p:cNvSpPr>
          <p:nvPr>
            <p:ph type="title"/>
          </p:nvPr>
        </p:nvSpPr>
        <p:spPr>
          <a:xfrm>
            <a:off x="1444626" y="6610350"/>
            <a:ext cx="15544800" cy="20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300"/>
              <a:buFont typeface="Calibri"/>
              <a:buNone/>
              <a:defRPr sz="7300" b="1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36"/>
          <p:cNvSpPr txBox="1">
            <a:spLocks noGrp="1"/>
          </p:cNvSpPr>
          <p:nvPr>
            <p:ph type="body" idx="1"/>
          </p:nvPr>
        </p:nvSpPr>
        <p:spPr>
          <a:xfrm>
            <a:off x="1444626" y="4360069"/>
            <a:ext cx="15544800" cy="225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 sz="37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300"/>
              <a:buNone/>
              <a:defRPr sz="33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900"/>
              <a:buNone/>
              <a:defRPr sz="29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600"/>
              <a:buNone/>
              <a:defRPr sz="2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600"/>
              <a:buNone/>
              <a:defRPr sz="2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600"/>
              <a:buNone/>
              <a:defRPr sz="2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600"/>
              <a:buNone/>
              <a:defRPr sz="2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600"/>
              <a:buNone/>
              <a:defRPr sz="2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600"/>
              <a:buNone/>
              <a:defRPr sz="2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36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6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6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7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1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7"/>
          <p:cNvSpPr txBox="1">
            <a:spLocks noGrp="1"/>
          </p:cNvSpPr>
          <p:nvPr>
            <p:ph type="body" idx="1"/>
          </p:nvPr>
        </p:nvSpPr>
        <p:spPr>
          <a:xfrm>
            <a:off x="914400" y="2302670"/>
            <a:ext cx="8080500" cy="95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 b="1"/>
            </a:lvl1pPr>
            <a:lvl2pPr marL="914400" lvl="1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 b="1"/>
            </a:lvl2pPr>
            <a:lvl3pPr marL="1371600" lvl="2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 sz="3300" b="1"/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4pPr>
            <a:lvl5pPr marL="228600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5pPr>
            <a:lvl6pPr marL="2743200" lvl="5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6pPr>
            <a:lvl7pPr marL="3200400" lvl="6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7pPr>
            <a:lvl8pPr marL="3657600" lvl="7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8pPr>
            <a:lvl9pPr marL="4114800" lvl="8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9pPr>
          </a:lstStyle>
          <a:p>
            <a:endParaRPr/>
          </a:p>
        </p:txBody>
      </p:sp>
      <p:sp>
        <p:nvSpPr>
          <p:cNvPr id="43" name="Google Shape;43;p37"/>
          <p:cNvSpPr txBox="1">
            <a:spLocks noGrp="1"/>
          </p:cNvSpPr>
          <p:nvPr>
            <p:ph type="body" idx="2"/>
          </p:nvPr>
        </p:nvSpPr>
        <p:spPr>
          <a:xfrm>
            <a:off x="914400" y="3262313"/>
            <a:ext cx="8080500" cy="592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lvl="0" indent="-5080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4400"/>
              <a:buChar char="•"/>
              <a:defRPr sz="4400"/>
            </a:lvl1pPr>
            <a:lvl2pPr marL="914400" lvl="1" indent="-4635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–"/>
              <a:defRPr sz="3700"/>
            </a:lvl2pPr>
            <a:lvl3pPr marL="1371600" lvl="2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 sz="3300"/>
            </a:lvl3pPr>
            <a:lvl4pPr marL="1828800" lvl="3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–"/>
              <a:defRPr sz="2900"/>
            </a:lvl4pPr>
            <a:lvl5pPr marL="2286000" lvl="4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»"/>
              <a:defRPr sz="2900"/>
            </a:lvl5pPr>
            <a:lvl6pPr marL="2743200" lvl="5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•"/>
              <a:defRPr sz="2900"/>
            </a:lvl6pPr>
            <a:lvl7pPr marL="3200400" lvl="6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•"/>
              <a:defRPr sz="2900"/>
            </a:lvl7pPr>
            <a:lvl8pPr marL="3657600" lvl="7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•"/>
              <a:defRPr sz="2900"/>
            </a:lvl8pPr>
            <a:lvl9pPr marL="4114800" lvl="8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•"/>
              <a:defRPr sz="2900"/>
            </a:lvl9pPr>
          </a:lstStyle>
          <a:p>
            <a:endParaRPr/>
          </a:p>
        </p:txBody>
      </p:sp>
      <p:sp>
        <p:nvSpPr>
          <p:cNvPr id="44" name="Google Shape;44;p37"/>
          <p:cNvSpPr txBox="1">
            <a:spLocks noGrp="1"/>
          </p:cNvSpPr>
          <p:nvPr>
            <p:ph type="body" idx="3"/>
          </p:nvPr>
        </p:nvSpPr>
        <p:spPr>
          <a:xfrm>
            <a:off x="9290050" y="2302670"/>
            <a:ext cx="8083500" cy="95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 b="1"/>
            </a:lvl1pPr>
            <a:lvl2pPr marL="914400" lvl="1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 b="1"/>
            </a:lvl2pPr>
            <a:lvl3pPr marL="1371600" lvl="2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 sz="3300" b="1"/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4pPr>
            <a:lvl5pPr marL="228600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5pPr>
            <a:lvl6pPr marL="2743200" lvl="5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6pPr>
            <a:lvl7pPr marL="3200400" lvl="6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7pPr>
            <a:lvl8pPr marL="3657600" lvl="7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8pPr>
            <a:lvl9pPr marL="4114800" lvl="8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 b="1"/>
            </a:lvl9pPr>
          </a:lstStyle>
          <a:p>
            <a:endParaRPr/>
          </a:p>
        </p:txBody>
      </p:sp>
      <p:sp>
        <p:nvSpPr>
          <p:cNvPr id="45" name="Google Shape;45;p37"/>
          <p:cNvSpPr txBox="1">
            <a:spLocks noGrp="1"/>
          </p:cNvSpPr>
          <p:nvPr>
            <p:ph type="body" idx="4"/>
          </p:nvPr>
        </p:nvSpPr>
        <p:spPr>
          <a:xfrm>
            <a:off x="9290050" y="3262313"/>
            <a:ext cx="8083500" cy="592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lvl="0" indent="-5080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4400"/>
              <a:buChar char="•"/>
              <a:defRPr sz="4400"/>
            </a:lvl1pPr>
            <a:lvl2pPr marL="914400" lvl="1" indent="-4635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–"/>
              <a:defRPr sz="3700"/>
            </a:lvl2pPr>
            <a:lvl3pPr marL="1371600" lvl="2" indent="-4381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00"/>
              <a:buChar char="•"/>
              <a:defRPr sz="3300"/>
            </a:lvl3pPr>
            <a:lvl4pPr marL="1828800" lvl="3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–"/>
              <a:defRPr sz="2900"/>
            </a:lvl4pPr>
            <a:lvl5pPr marL="2286000" lvl="4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»"/>
              <a:defRPr sz="2900"/>
            </a:lvl5pPr>
            <a:lvl6pPr marL="2743200" lvl="5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•"/>
              <a:defRPr sz="2900"/>
            </a:lvl6pPr>
            <a:lvl7pPr marL="3200400" lvl="6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•"/>
              <a:defRPr sz="2900"/>
            </a:lvl7pPr>
            <a:lvl8pPr marL="3657600" lvl="7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•"/>
              <a:defRPr sz="2900"/>
            </a:lvl8pPr>
            <a:lvl9pPr marL="4114800" lvl="8" indent="-4127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900"/>
              <a:buChar char="•"/>
              <a:defRPr sz="2900"/>
            </a:lvl9pPr>
          </a:lstStyle>
          <a:p>
            <a:endParaRPr/>
          </a:p>
        </p:txBody>
      </p:sp>
      <p:sp>
        <p:nvSpPr>
          <p:cNvPr id="46" name="Google Shape;46;p37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7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7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8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8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8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8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9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9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9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0"/>
          <p:cNvSpPr txBox="1">
            <a:spLocks noGrp="1"/>
          </p:cNvSpPr>
          <p:nvPr>
            <p:ph type="title"/>
          </p:nvPr>
        </p:nvSpPr>
        <p:spPr>
          <a:xfrm>
            <a:off x="914400" y="409575"/>
            <a:ext cx="6016500" cy="17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libri"/>
              <a:buNone/>
              <a:defRPr sz="37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0"/>
          <p:cNvSpPr txBox="1">
            <a:spLocks noGrp="1"/>
          </p:cNvSpPr>
          <p:nvPr>
            <p:ph type="body" idx="1"/>
          </p:nvPr>
        </p:nvSpPr>
        <p:spPr>
          <a:xfrm>
            <a:off x="7150100" y="409575"/>
            <a:ext cx="10223400" cy="87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lvl="0" indent="-60325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5900"/>
              <a:buChar char="•"/>
              <a:defRPr sz="5900"/>
            </a:lvl1pPr>
            <a:lvl2pPr marL="914400" lvl="1" indent="-55245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100"/>
              <a:buChar char="–"/>
              <a:defRPr sz="5100"/>
            </a:lvl2pPr>
            <a:lvl3pPr marL="1371600" lvl="2" indent="-5080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4400"/>
              <a:buChar char="•"/>
              <a:defRPr sz="4400"/>
            </a:lvl3pPr>
            <a:lvl4pPr marL="1828800" lvl="3" indent="-4635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–"/>
              <a:defRPr sz="3700"/>
            </a:lvl4pPr>
            <a:lvl5pPr marL="2286000" lvl="4" indent="-4635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»"/>
              <a:defRPr sz="3700"/>
            </a:lvl5pPr>
            <a:lvl6pPr marL="2743200" lvl="5" indent="-4635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•"/>
              <a:defRPr sz="3700"/>
            </a:lvl6pPr>
            <a:lvl7pPr marL="3200400" lvl="6" indent="-4635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•"/>
              <a:defRPr sz="3700"/>
            </a:lvl7pPr>
            <a:lvl8pPr marL="3657600" lvl="7" indent="-4635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•"/>
              <a:defRPr sz="3700"/>
            </a:lvl8pPr>
            <a:lvl9pPr marL="4114800" lvl="8" indent="-46355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•"/>
              <a:defRPr sz="3700"/>
            </a:lvl9pPr>
          </a:lstStyle>
          <a:p>
            <a:endParaRPr/>
          </a:p>
        </p:txBody>
      </p:sp>
      <p:sp>
        <p:nvSpPr>
          <p:cNvPr id="61" name="Google Shape;61;p40"/>
          <p:cNvSpPr txBox="1">
            <a:spLocks noGrp="1"/>
          </p:cNvSpPr>
          <p:nvPr>
            <p:ph type="body" idx="2"/>
          </p:nvPr>
        </p:nvSpPr>
        <p:spPr>
          <a:xfrm>
            <a:off x="914400" y="2152650"/>
            <a:ext cx="6016500" cy="703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sz="2200"/>
            </a:lvl2pPr>
            <a:lvl3pPr marL="1371600" lvl="2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4pPr>
            <a:lvl5pPr marL="2286000" lvl="4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5pPr>
            <a:lvl6pPr marL="2743200" lvl="5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6pPr>
            <a:lvl7pPr marL="3200400" lvl="6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7pPr>
            <a:lvl8pPr marL="3657600" lvl="7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8pPr>
            <a:lvl9pPr marL="4114800" lvl="8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9pPr>
          </a:lstStyle>
          <a:p>
            <a:endParaRPr/>
          </a:p>
        </p:txBody>
      </p:sp>
      <p:sp>
        <p:nvSpPr>
          <p:cNvPr id="62" name="Google Shape;62;p40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0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40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1"/>
          <p:cNvSpPr txBox="1">
            <a:spLocks noGrp="1"/>
          </p:cNvSpPr>
          <p:nvPr>
            <p:ph type="title"/>
          </p:nvPr>
        </p:nvSpPr>
        <p:spPr>
          <a:xfrm>
            <a:off x="3584576" y="7200900"/>
            <a:ext cx="10972800" cy="85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libri"/>
              <a:buNone/>
              <a:defRPr sz="37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1"/>
          <p:cNvSpPr>
            <a:spLocks noGrp="1"/>
          </p:cNvSpPr>
          <p:nvPr>
            <p:ph type="pic" idx="2"/>
          </p:nvPr>
        </p:nvSpPr>
        <p:spPr>
          <a:xfrm>
            <a:off x="3584576" y="919163"/>
            <a:ext cx="10972800" cy="61722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41"/>
          <p:cNvSpPr txBox="1">
            <a:spLocks noGrp="1"/>
          </p:cNvSpPr>
          <p:nvPr>
            <p:ph type="body" idx="1"/>
          </p:nvPr>
        </p:nvSpPr>
        <p:spPr>
          <a:xfrm>
            <a:off x="3584576" y="8051007"/>
            <a:ext cx="10972800" cy="12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sz="2200"/>
            </a:lvl2pPr>
            <a:lvl3pPr marL="1371600" lvl="2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4pPr>
            <a:lvl5pPr marL="2286000" lvl="4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5pPr>
            <a:lvl6pPr marL="2743200" lvl="5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6pPr>
            <a:lvl7pPr marL="3200400" lvl="6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7pPr>
            <a:lvl8pPr marL="3657600" lvl="7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8pPr>
            <a:lvl9pPr marL="4114800" lvl="8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9pPr>
          </a:lstStyle>
          <a:p>
            <a:endParaRPr/>
          </a:p>
        </p:txBody>
      </p:sp>
      <p:sp>
        <p:nvSpPr>
          <p:cNvPr id="69" name="Google Shape;69;p41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1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41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alphaModFix amt="7000"/>
          </a:blip>
          <a:tile tx="-527050" ty="0" sx="100000" sy="100000" flip="none" algn="tl"/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2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100"/>
              <a:buFont typeface="Calibri"/>
              <a:buNone/>
              <a:defRPr sz="8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32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>
            <a:lvl1pPr marL="457200" marR="0" lvl="0" indent="-6032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5900"/>
              <a:buFont typeface="Arial"/>
              <a:buChar char="•"/>
              <a:defRPr sz="5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5524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100"/>
              <a:buFont typeface="Arial"/>
              <a:buChar char="–"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50800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46355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Char char="–"/>
              <a:defRPr sz="3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46355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Char char="»"/>
              <a:defRPr sz="3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46355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Char char="•"/>
              <a:defRPr sz="3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46355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Char char="•"/>
              <a:defRPr sz="3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46355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Char char="•"/>
              <a:defRPr sz="3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46355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Char char="•"/>
              <a:defRPr sz="3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2"/>
          <p:cNvSpPr txBox="1">
            <a:spLocks noGrp="1"/>
          </p:cNvSpPr>
          <p:nvPr>
            <p:ph type="dt" idx="10"/>
          </p:nvPr>
        </p:nvSpPr>
        <p:spPr>
          <a:xfrm>
            <a:off x="914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2"/>
          <p:cNvSpPr txBox="1">
            <a:spLocks noGrp="1"/>
          </p:cNvSpPr>
          <p:nvPr>
            <p:ph type="ftr" idx="11"/>
          </p:nvPr>
        </p:nvSpPr>
        <p:spPr>
          <a:xfrm>
            <a:off x="6248400" y="9534525"/>
            <a:ext cx="5791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2"/>
          <p:cNvSpPr txBox="1">
            <a:spLocks noGrp="1"/>
          </p:cNvSpPr>
          <p:nvPr>
            <p:ph type="sldNum" idx="12"/>
          </p:nvPr>
        </p:nvSpPr>
        <p:spPr>
          <a:xfrm>
            <a:off x="13106400" y="9534525"/>
            <a:ext cx="42672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radjanske.org/wp-content/uploads/2014/11/065-Eticki-kodeks-OCD.pdf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>
            <a:spLocks noGrp="1"/>
          </p:cNvSpPr>
          <p:nvPr>
            <p:ph type="ctrTitle"/>
          </p:nvPr>
        </p:nvSpPr>
        <p:spPr>
          <a:xfrm>
            <a:off x="1367136" y="2875248"/>
            <a:ext cx="15544800" cy="22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 b="1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STRATEŠKO PLANIRANJE</a:t>
            </a:r>
            <a:br>
              <a:rPr lang="en-US"/>
            </a:br>
            <a:endParaRPr b="1">
              <a:solidFill>
                <a:srgbClr val="7F7F7F"/>
              </a:solidFill>
            </a:endParaRPr>
          </a:p>
        </p:txBody>
      </p:sp>
      <p:sp>
        <p:nvSpPr>
          <p:cNvPr id="89" name="Google Shape;89;p1"/>
          <p:cNvSpPr txBox="1">
            <a:spLocks noGrp="1"/>
          </p:cNvSpPr>
          <p:nvPr>
            <p:ph type="subTitle" idx="1"/>
          </p:nvPr>
        </p:nvSpPr>
        <p:spPr>
          <a:xfrm>
            <a:off x="1878966" y="5080286"/>
            <a:ext cx="14977800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400"/>
              <a:buNone/>
            </a:pPr>
            <a:r>
              <a:rPr lang="en-US" sz="4700">
                <a:latin typeface="Arial"/>
                <a:ea typeface="Arial"/>
                <a:cs typeface="Arial"/>
                <a:sym typeface="Arial"/>
              </a:rPr>
              <a:t>Dragana Soćanin</a:t>
            </a:r>
            <a:endParaRPr sz="4700">
              <a:latin typeface="Arial"/>
              <a:ea typeface="Arial"/>
              <a:cs typeface="Arial"/>
              <a:sym typeface="Arial"/>
            </a:endParaRPr>
          </a:p>
          <a:p>
            <a:pPr marL="0" lvl="0" indent="0" algn="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3400"/>
              <a:buNone/>
            </a:pPr>
            <a:endParaRPr sz="34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0" name="Google Shape;90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99333" y="7570475"/>
            <a:ext cx="14995641" cy="2628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11f5b286ac2_0_39"/>
          <p:cNvSpPr txBox="1">
            <a:spLocks noGrp="1"/>
          </p:cNvSpPr>
          <p:nvPr>
            <p:ph type="title"/>
          </p:nvPr>
        </p:nvSpPr>
        <p:spPr>
          <a:xfrm>
            <a:off x="914400" y="358598"/>
            <a:ext cx="16459200" cy="10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27079"/>
              <a:buFont typeface="Calibri"/>
              <a:buNone/>
            </a:pPr>
            <a:r>
              <a:rPr lang="en-US" sz="5744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Dokument SP  - rezultat procesa strateškog planiranja</a:t>
            </a:r>
            <a:endParaRPr sz="730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48" name="Google Shape;148;g11f5b286ac2_0_39"/>
          <p:cNvGraphicFramePr/>
          <p:nvPr/>
        </p:nvGraphicFramePr>
        <p:xfrm>
          <a:off x="593900" y="14589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{12898A6E-8163-4AAB-BA06-B405017DDF55}</a:tableStyleId>
              </a:tblPr>
              <a:tblGrid>
                <a:gridCol w="6224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75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5500">
                <a:tc>
                  <a:txBody>
                    <a:bodyPr/>
                    <a:lstStyle/>
                    <a:p>
                      <a:pPr marL="685800" marR="0" lvl="0" indent="-469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AutoNum type="romanUcPeriod"/>
                      </a:pPr>
                      <a:r>
                        <a:rPr lang="en-US" sz="2000" u="none" strike="noStrike" cap="none">
                          <a:solidFill>
                            <a:schemeClr val="dk1"/>
                          </a:solidFill>
                        </a:rPr>
                        <a:t>Uvod</a:t>
                      </a:r>
                      <a:endParaRPr sz="2000" u="none" strike="noStrike" cap="none"/>
                    </a:p>
                  </a:txBody>
                  <a:tcPr marL="182850" marR="182850" marT="137150" marB="137150" anchor="ctr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31800" marR="0" lvl="1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AutoNum type="alphaLcPeriod"/>
                      </a:pPr>
                      <a:r>
                        <a:rPr lang="en-US" sz="1800" u="none" strike="noStrike" cap="none">
                          <a:solidFill>
                            <a:schemeClr val="dk1"/>
                          </a:solidFill>
                        </a:rPr>
                        <a:t>O organizaciji, istorijat, uspesi</a:t>
                      </a:r>
                      <a:endParaRPr sz="1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431800" marR="0" lvl="1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AutoNum type="alphaLcPeriod"/>
                      </a:pPr>
                      <a:r>
                        <a:rPr lang="en-US" sz="1800" u="none" strike="noStrike" cap="none">
                          <a:solidFill>
                            <a:schemeClr val="dk1"/>
                          </a:solidFill>
                        </a:rPr>
                        <a:t>Svrha strateškog plana</a:t>
                      </a:r>
                      <a:endParaRPr sz="1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431800" marR="0" lvl="1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AutoNum type="alphaLcPeriod"/>
                      </a:pPr>
                      <a:r>
                        <a:rPr lang="en-US" sz="1800" u="none" strike="noStrike" cap="none">
                          <a:solidFill>
                            <a:schemeClr val="dk1"/>
                          </a:solidFill>
                        </a:rPr>
                        <a:t>Opis kako je tekao proces strateškog planiranja</a:t>
                      </a:r>
                      <a:endParaRPr sz="1800" u="none" strike="noStrike" cap="none"/>
                    </a:p>
                  </a:txBody>
                  <a:tcPr marL="182850" marR="182850" marT="137150" marB="137150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500">
                <a:tc>
                  <a:txBody>
                    <a:bodyPr/>
                    <a:lstStyle/>
                    <a:p>
                      <a:pPr marL="685800" marR="0" lvl="0" indent="-469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AutoNum type="romanUcPeriod" startAt="2"/>
                      </a:pPr>
                      <a:r>
                        <a:rPr lang="en-US" sz="2000" u="none" strike="noStrike" cap="none">
                          <a:solidFill>
                            <a:schemeClr val="dk1"/>
                          </a:solidFill>
                        </a:rPr>
                        <a:t>Misija i vrednosti</a:t>
                      </a:r>
                      <a:endParaRPr sz="2000" u="none" strike="noStrike" cap="none"/>
                    </a:p>
                  </a:txBody>
                  <a:tcPr marL="182850" marR="182850" marT="137150" marB="137150" anchor="ctr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31800" marR="0" lvl="1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AutoNum type="alphaLcPeriod"/>
                      </a:pPr>
                      <a:r>
                        <a:rPr lang="en-US" sz="1800" u="none" strike="noStrike" cap="none">
                          <a:solidFill>
                            <a:schemeClr val="dk1"/>
                          </a:solidFill>
                        </a:rPr>
                        <a:t>Misija</a:t>
                      </a:r>
                      <a:endParaRPr sz="1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431800" marR="0" lvl="1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AutoNum type="alphaLcPeriod"/>
                      </a:pPr>
                      <a:r>
                        <a:rPr lang="en-US" sz="1800" u="none" strike="noStrike" cap="none">
                          <a:solidFill>
                            <a:schemeClr val="dk1"/>
                          </a:solidFill>
                        </a:rPr>
                        <a:t>Vizija</a:t>
                      </a:r>
                      <a:endParaRPr sz="1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431800" marR="0" lvl="1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AutoNum type="alphaLcPeriod"/>
                      </a:pPr>
                      <a:r>
                        <a:rPr lang="en-US" sz="1800" u="none" strike="noStrike" cap="none">
                          <a:solidFill>
                            <a:schemeClr val="dk1"/>
                          </a:solidFill>
                        </a:rPr>
                        <a:t>Vrednosti organizacije</a:t>
                      </a:r>
                      <a:endParaRPr sz="1800" u="none" strike="noStrike" cap="none"/>
                    </a:p>
                  </a:txBody>
                  <a:tcPr marL="182850" marR="182850" marT="137150" marB="137150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5500">
                <a:tc>
                  <a:txBody>
                    <a:bodyPr/>
                    <a:lstStyle/>
                    <a:p>
                      <a:pPr marL="685800" marR="0" lvl="0" indent="-469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AutoNum type="romanUcPeriod" startAt="3"/>
                      </a:pPr>
                      <a:r>
                        <a:rPr lang="en-US" sz="2000" u="none" strike="noStrike" cap="none">
                          <a:solidFill>
                            <a:schemeClr val="dk1"/>
                          </a:solidFill>
                        </a:rPr>
                        <a:t>Analiza</a:t>
                      </a:r>
                      <a:endParaRPr sz="2000" u="none" strike="noStrike" cap="none"/>
                    </a:p>
                  </a:txBody>
                  <a:tcPr marL="182850" marR="182850" marT="137150" marB="137150" anchor="ctr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31800" marR="0" lvl="1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AutoNum type="alphaLcPeriod"/>
                      </a:pPr>
                      <a:r>
                        <a:rPr lang="en-US" sz="1800" u="none" strike="noStrike" cap="none">
                          <a:solidFill>
                            <a:schemeClr val="dk1"/>
                          </a:solidFill>
                        </a:rPr>
                        <a:t>Analiza okruženja u kojem deluje organizacija, i zainteresiranih grupa</a:t>
                      </a:r>
                      <a:endParaRPr sz="1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431800" marR="0" lvl="1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AutoNum type="alphaLcPeriod"/>
                      </a:pPr>
                      <a:r>
                        <a:rPr lang="en-US" sz="1800" u="none" strike="noStrike" cap="none">
                          <a:solidFill>
                            <a:schemeClr val="dk1"/>
                          </a:solidFill>
                        </a:rPr>
                        <a:t>SWOT analiza</a:t>
                      </a:r>
                      <a:endParaRPr sz="1800" u="none" strike="noStrike" cap="none"/>
                    </a:p>
                  </a:txBody>
                  <a:tcPr marL="182850" marR="182850" marT="137150" marB="137150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8950">
                <a:tc>
                  <a:txBody>
                    <a:bodyPr/>
                    <a:lstStyle/>
                    <a:p>
                      <a:pPr marL="685800" marR="0" lvl="0" indent="-469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AutoNum type="romanUcPeriod" startAt="4"/>
                      </a:pPr>
                      <a:r>
                        <a:rPr lang="en-US" sz="2000" u="none" strike="noStrike" cap="none">
                          <a:solidFill>
                            <a:schemeClr val="dk1"/>
                          </a:solidFill>
                        </a:rPr>
                        <a:t>Strategija</a:t>
                      </a:r>
                      <a:endParaRPr sz="2000" u="none" strike="noStrike" cap="none"/>
                    </a:p>
                  </a:txBody>
                  <a:tcPr marL="182850" marR="182850" marT="137150" marB="137150" anchor="ctr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31800" marR="0" lvl="1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AutoNum type="alphaLcPeriod"/>
                      </a:pPr>
                      <a:r>
                        <a:rPr lang="en-US" sz="1800" u="none" strike="noStrike" cap="none">
                          <a:solidFill>
                            <a:schemeClr val="dk1"/>
                          </a:solidFill>
                        </a:rPr>
                        <a:t>Prioriteti proizašli iz analize okruženja i snaga/slabosti organizacije</a:t>
                      </a:r>
                      <a:endParaRPr sz="1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431800" marR="0" lvl="1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AutoNum type="alphaLcPeriod"/>
                      </a:pPr>
                      <a:r>
                        <a:rPr lang="en-US" sz="1800" u="none" strike="noStrike" cap="none">
                          <a:solidFill>
                            <a:schemeClr val="dk1"/>
                          </a:solidFill>
                        </a:rPr>
                        <a:t>Strateška pitanja-problemi</a:t>
                      </a:r>
                      <a:endParaRPr sz="1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431800" marR="0" lvl="1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AutoNum type="alphaLcPeriod"/>
                      </a:pPr>
                      <a:r>
                        <a:rPr lang="en-US" sz="1800" u="none" strike="noStrike" cap="none">
                          <a:solidFill>
                            <a:schemeClr val="dk1"/>
                          </a:solidFill>
                        </a:rPr>
                        <a:t>Ciljevi</a:t>
                      </a:r>
                      <a:endParaRPr sz="1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431800" marR="0" lvl="1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AutoNum type="alphaLcPeriod"/>
                      </a:pPr>
                      <a:r>
                        <a:rPr lang="en-US" sz="1800" u="none" strike="noStrike" cap="none">
                          <a:solidFill>
                            <a:schemeClr val="dk1"/>
                          </a:solidFill>
                        </a:rPr>
                        <a:t>Zadaci</a:t>
                      </a:r>
                      <a:endParaRPr sz="1800" u="none" strike="noStrike" cap="none"/>
                    </a:p>
                  </a:txBody>
                  <a:tcPr marL="182850" marR="182850" marT="137150" marB="137150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20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2000" u="none" strike="noStrike" cap="none">
                          <a:solidFill>
                            <a:schemeClr val="dk1"/>
                          </a:solidFill>
                        </a:rPr>
                        <a:t>   V.      Struktura organizacije</a:t>
                      </a:r>
                      <a:r>
                        <a:rPr lang="en-US" sz="2000">
                          <a:solidFill>
                            <a:schemeClr val="dk1"/>
                          </a:solidFill>
                        </a:rPr>
                        <a:t>, </a:t>
                      </a:r>
                      <a:r>
                        <a:rPr lang="en-US" sz="2000" u="none" strike="noStrike" cap="none">
                          <a:solidFill>
                            <a:schemeClr val="dk1"/>
                          </a:solidFill>
                        </a:rPr>
                        <a:t>uređenje i članstvo</a:t>
                      </a:r>
                      <a:endParaRPr sz="2000" u="none" strike="noStrike" cap="none"/>
                    </a:p>
                  </a:txBody>
                  <a:tcPr marL="182850" marR="182850" marT="137150" marB="137150" anchor="ctr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31800" marR="0" lvl="1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AutoNum type="alphaLcPeriod"/>
                      </a:pPr>
                      <a:r>
                        <a:rPr lang="en-US" sz="1800" u="none" strike="noStrike" cap="none">
                          <a:solidFill>
                            <a:schemeClr val="dk1"/>
                          </a:solidFill>
                        </a:rPr>
                        <a:t>Postojeća</a:t>
                      </a:r>
                      <a:endParaRPr sz="1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431800" marR="0" lvl="1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AutoNum type="alphaLcPeriod"/>
                      </a:pPr>
                      <a:r>
                        <a:rPr lang="en-US" sz="1800" u="none" strike="noStrike" cap="none">
                          <a:solidFill>
                            <a:schemeClr val="dk1"/>
                          </a:solidFill>
                        </a:rPr>
                        <a:t>Novo-predložena</a:t>
                      </a:r>
                      <a:endParaRPr sz="1800" u="none" strike="noStrike" cap="none"/>
                    </a:p>
                  </a:txBody>
                  <a:tcPr marL="182850" marR="182850" marT="137150" marB="137150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2025">
                <a:tc>
                  <a:txBody>
                    <a:bodyPr/>
                    <a:lstStyle/>
                    <a:p>
                      <a:pPr marL="685800" marR="0" lvl="0" indent="-469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AutoNum type="romanUcPeriod" startAt="6"/>
                      </a:pPr>
                      <a:r>
                        <a:rPr lang="en-US" sz="2000" u="none" strike="noStrike" cap="none">
                          <a:solidFill>
                            <a:schemeClr val="dk1"/>
                          </a:solidFill>
                        </a:rPr>
                        <a:t>Finansijski plan/plan prikupljanja sredstava</a:t>
                      </a:r>
                      <a:endParaRPr sz="2000" u="none" strike="noStrike" cap="none"/>
                    </a:p>
                  </a:txBody>
                  <a:tcPr marL="182850" marR="182850" marT="137150" marB="137150" anchor="ctr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31800" marR="0" lvl="1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AutoNum type="alphaLcPeriod"/>
                      </a:pPr>
                      <a:r>
                        <a:rPr lang="en-US" sz="1800" u="none" strike="noStrike" cap="none">
                          <a:solidFill>
                            <a:schemeClr val="dk1"/>
                          </a:solidFill>
                        </a:rPr>
                        <a:t>Višegodišnji budžet</a:t>
                      </a:r>
                      <a:endParaRPr sz="1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431800" marR="0" lvl="1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AutoNum type="alphaLcPeriod"/>
                      </a:pPr>
                      <a:r>
                        <a:rPr lang="en-US" sz="1800" u="none" strike="noStrike" cap="none">
                          <a:solidFill>
                            <a:schemeClr val="dk1"/>
                          </a:solidFill>
                        </a:rPr>
                        <a:t>Potencijalni donatori</a:t>
                      </a:r>
                      <a:endParaRPr sz="1800" b="1" u="none" strike="noStrike" cap="none"/>
                    </a:p>
                  </a:txBody>
                  <a:tcPr marL="182850" marR="182850" marT="137150" marB="137150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15500">
                <a:tc>
                  <a:txBody>
                    <a:bodyPr/>
                    <a:lstStyle/>
                    <a:p>
                      <a:pPr marL="685800" marR="0" lvl="0" indent="-469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AutoNum type="romanUcPeriod" startAt="7"/>
                      </a:pPr>
                      <a:r>
                        <a:rPr lang="en-US" sz="2000" u="none" strike="noStrike" cap="none">
                          <a:solidFill>
                            <a:schemeClr val="dk1"/>
                          </a:solidFill>
                        </a:rPr>
                        <a:t>Interna i eksterna komunikacija </a:t>
                      </a:r>
                      <a:r>
                        <a:rPr lang="en-US" sz="2000">
                          <a:solidFill>
                            <a:schemeClr val="dk1"/>
                          </a:solidFill>
                        </a:rPr>
                        <a:t>/</a:t>
                      </a:r>
                      <a:r>
                        <a:rPr lang="en-US" sz="2000" u="none" strike="noStrike" cap="none">
                          <a:solidFill>
                            <a:schemeClr val="dk1"/>
                          </a:solidFill>
                        </a:rPr>
                        <a:t> Komunikacijska strategija</a:t>
                      </a:r>
                      <a:endParaRPr sz="20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182850" marR="182850" marT="137150" marB="137150" anchor="ctr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31800" marR="0" lvl="1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AutoNum type="alphaLcPeriod"/>
                      </a:pPr>
                      <a:r>
                        <a:rPr lang="en-US" sz="1800" u="none" strike="noStrike" cap="none">
                          <a:solidFill>
                            <a:schemeClr val="dk1"/>
                          </a:solidFill>
                        </a:rPr>
                        <a:t>Promocija organizacije</a:t>
                      </a:r>
                      <a:endParaRPr sz="1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431800" marR="0" lvl="1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AutoNum type="alphaLcPeriod"/>
                      </a:pPr>
                      <a:r>
                        <a:rPr lang="en-US" sz="1800" u="none" strike="noStrike" cap="none">
                          <a:solidFill>
                            <a:schemeClr val="dk1"/>
                          </a:solidFill>
                        </a:rPr>
                        <a:t>Povećanje vidljivosti,veći doseg do korisnika</a:t>
                      </a:r>
                      <a:endParaRPr sz="1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431800" marR="0" lvl="1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AutoNum type="alphaLcPeriod"/>
                      </a:pPr>
                      <a:r>
                        <a:rPr lang="en-US" sz="1800" u="none" strike="noStrike" cap="none">
                          <a:solidFill>
                            <a:schemeClr val="dk1"/>
                          </a:solidFill>
                        </a:rPr>
                        <a:t>Pozicioniranje organizacije</a:t>
                      </a:r>
                      <a:endParaRPr sz="1800" u="none" strike="noStrike" cap="none"/>
                    </a:p>
                  </a:txBody>
                  <a:tcPr marL="182850" marR="182850" marT="137150" marB="137150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92025">
                <a:tc>
                  <a:txBody>
                    <a:bodyPr/>
                    <a:lstStyle/>
                    <a:p>
                      <a:pPr marL="685800" marR="0" lvl="0" indent="-469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AutoNum type="romanUcPeriod" startAt="8"/>
                      </a:pPr>
                      <a:r>
                        <a:rPr lang="en-US" sz="2000" u="none" strike="noStrike" cap="none">
                          <a:solidFill>
                            <a:schemeClr val="dk1"/>
                          </a:solidFill>
                        </a:rPr>
                        <a:t>Monitoring i evaluacija</a:t>
                      </a:r>
                      <a:endParaRPr sz="2000" u="none" strike="noStrike" cap="none"/>
                    </a:p>
                  </a:txBody>
                  <a:tcPr marL="182850" marR="182850" marT="137150" marB="137150" anchor="ctr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31800" marR="0" lvl="1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AutoNum type="alphaLcPeriod"/>
                      </a:pPr>
                      <a:r>
                        <a:rPr lang="en-US" sz="1800" u="none" strike="noStrike" cap="none">
                          <a:solidFill>
                            <a:schemeClr val="dk1"/>
                          </a:solidFill>
                        </a:rPr>
                        <a:t>Pristup </a:t>
                      </a:r>
                      <a:endParaRPr sz="18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431800" marR="0" lvl="1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AutoNum type="alphaLcPeriod"/>
                      </a:pPr>
                      <a:r>
                        <a:rPr lang="en-US" sz="1800" u="none" strike="noStrike" cap="none">
                          <a:solidFill>
                            <a:schemeClr val="dk1"/>
                          </a:solidFill>
                        </a:rPr>
                        <a:t>Plan praćenja i evaluacije</a:t>
                      </a:r>
                      <a:endParaRPr sz="1800" u="none" strike="noStrike" cap="none"/>
                    </a:p>
                  </a:txBody>
                  <a:tcPr marL="182850" marR="182850" marT="137150" marB="137150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92025">
                <a:tc>
                  <a:txBody>
                    <a:bodyPr/>
                    <a:lstStyle/>
                    <a:p>
                      <a:pPr marL="685800" marR="0" lvl="0" indent="-469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AutoNum type="romanUcPeriod" startAt="9"/>
                      </a:pPr>
                      <a:r>
                        <a:rPr lang="en-US" sz="2000" u="none" strike="noStrike" cap="none">
                          <a:solidFill>
                            <a:schemeClr val="dk1"/>
                          </a:solidFill>
                        </a:rPr>
                        <a:t>Operativni plan za narednu godinu</a:t>
                      </a:r>
                      <a:endParaRPr sz="2000" u="none" strike="noStrike" cap="none"/>
                    </a:p>
                  </a:txBody>
                  <a:tcPr marL="182850" marR="182850" marT="137150" marB="137150" anchor="ctr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31800" marR="0" lvl="1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AutoNum type="alphaLcPeriod"/>
                      </a:pPr>
                      <a:r>
                        <a:rPr lang="en-US" sz="1800" u="none" strike="noStrike" cap="none">
                          <a:solidFill>
                            <a:schemeClr val="dk1"/>
                          </a:solidFill>
                        </a:rPr>
                        <a:t>Sadrži informacije u tabeli sa pobrojanim aktivnostima, zaduženim licima, rokovima</a:t>
                      </a:r>
                      <a:endParaRPr sz="1800" u="none" strike="noStrike" cap="none"/>
                    </a:p>
                  </a:txBody>
                  <a:tcPr marL="182850" marR="182850" marT="137150" marB="137150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"/>
          <p:cNvSpPr txBox="1">
            <a:spLocks noGrp="1"/>
          </p:cNvSpPr>
          <p:nvPr>
            <p:ph type="title"/>
          </p:nvPr>
        </p:nvSpPr>
        <p:spPr>
          <a:xfrm>
            <a:off x="964494" y="228424"/>
            <a:ext cx="16359000" cy="16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8100"/>
              <a:buFont typeface="Calibri"/>
              <a:buNone/>
            </a:pPr>
            <a:r>
              <a:rPr lang="en-US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Strateško planiranje kao proces:</a:t>
            </a:r>
            <a:endParaRPr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4" name="Google Shape;154;p3" descr="A picture containing computer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27410" y="3307296"/>
            <a:ext cx="3021418" cy="30214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3" descr="A picture containing electronics, computer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987720" y="3310214"/>
            <a:ext cx="3021418" cy="30214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3" descr="A picture containing clock&#10;&#10;Description automatically generated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5">
            <a:alphaModFix/>
          </a:blip>
          <a:srcRect/>
          <a:stretch/>
        </p:blipFill>
        <p:spPr>
          <a:xfrm>
            <a:off x="307654" y="3346546"/>
            <a:ext cx="2967600" cy="296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3" descr="A picture containing electronics, computer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288016" y="3310212"/>
            <a:ext cx="3021420" cy="302142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3"/>
          <p:cNvSpPr txBox="1"/>
          <p:nvPr/>
        </p:nvSpPr>
        <p:spPr>
          <a:xfrm>
            <a:off x="1609352" y="6442013"/>
            <a:ext cx="1713000" cy="84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KO?</a:t>
            </a:r>
            <a:endParaRPr sz="2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3"/>
          <p:cNvSpPr txBox="1"/>
          <p:nvPr/>
        </p:nvSpPr>
        <p:spPr>
          <a:xfrm>
            <a:off x="5626394" y="6507938"/>
            <a:ext cx="2560800" cy="84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KADA?</a:t>
            </a:r>
            <a:endParaRPr sz="2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3"/>
          <p:cNvSpPr txBox="1"/>
          <p:nvPr/>
        </p:nvSpPr>
        <p:spPr>
          <a:xfrm>
            <a:off x="9632562" y="6505593"/>
            <a:ext cx="3724200" cy="84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KOJI PERIOD?</a:t>
            </a:r>
            <a:endParaRPr sz="2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3"/>
          <p:cNvSpPr txBox="1"/>
          <p:nvPr/>
        </p:nvSpPr>
        <p:spPr>
          <a:xfrm>
            <a:off x="15325352" y="6552975"/>
            <a:ext cx="1902600" cy="84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ŠTA?</a:t>
            </a:r>
            <a:endParaRPr sz="2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8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8100"/>
              <a:buFont typeface="Calibri"/>
              <a:buNone/>
            </a:pPr>
            <a:r>
              <a:rPr lang="en-US">
                <a:solidFill>
                  <a:srgbClr val="7F7F7F"/>
                </a:solidFill>
              </a:rPr>
              <a:t>Kreiranje željene budućnosti</a:t>
            </a:r>
            <a:endParaRPr>
              <a:solidFill>
                <a:srgbClr val="7F7F7F"/>
              </a:solidFill>
            </a:endParaRPr>
          </a:p>
        </p:txBody>
      </p:sp>
      <p:pic>
        <p:nvPicPr>
          <p:cNvPr id="167" name="Google Shape;167;p8" descr="A close up of a desert road&#10;&#10;Description automatically generated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8"/>
          <p:cNvSpPr txBox="1"/>
          <p:nvPr/>
        </p:nvSpPr>
        <p:spPr>
          <a:xfrm>
            <a:off x="1079104" y="3631332"/>
            <a:ext cx="16459200" cy="106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lnSpcReduction="200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100"/>
              <a:buFont typeface="Calibri"/>
              <a:buNone/>
            </a:pPr>
            <a:r>
              <a:rPr lang="en-US" sz="8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Kreiranje željene budućnosti</a:t>
            </a:r>
            <a:endParaRPr sz="8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4"/>
          <p:cNvSpPr txBox="1">
            <a:spLocks noGrp="1"/>
          </p:cNvSpPr>
          <p:nvPr>
            <p:ph type="title"/>
          </p:nvPr>
        </p:nvSpPr>
        <p:spPr>
          <a:xfrm>
            <a:off x="396850" y="3007238"/>
            <a:ext cx="16428000" cy="647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90"/>
              <a:buFont typeface="Calibri"/>
              <a:buNone/>
            </a:pPr>
            <a:r>
              <a:rPr lang="en-US" sz="4730" b="1" u="sng">
                <a:latin typeface="Arial"/>
                <a:ea typeface="Arial"/>
                <a:cs typeface="Arial"/>
                <a:sym typeface="Arial"/>
              </a:rPr>
              <a:t>Koraci u strateškom planiranju</a:t>
            </a:r>
            <a:endParaRPr sz="4730">
              <a:latin typeface="Arial"/>
              <a:ea typeface="Arial"/>
              <a:cs typeface="Arial"/>
              <a:sym typeface="Arial"/>
            </a:endParaRPr>
          </a:p>
          <a:p>
            <a:pPr marL="838200" lvl="0" indent="-66802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920"/>
              <a:buFont typeface="Arial"/>
              <a:buAutoNum type="arabicPeriod"/>
            </a:pPr>
            <a:r>
              <a:rPr lang="en-US" sz="3920">
                <a:latin typeface="Arial"/>
                <a:ea typeface="Arial"/>
                <a:cs typeface="Arial"/>
                <a:sym typeface="Arial"/>
              </a:rPr>
              <a:t>definisanje VIZIJE i MISIJE organizacije</a:t>
            </a:r>
            <a:endParaRPr sz="3920">
              <a:latin typeface="Arial"/>
              <a:ea typeface="Arial"/>
              <a:cs typeface="Arial"/>
              <a:sym typeface="Arial"/>
            </a:endParaRPr>
          </a:p>
          <a:p>
            <a:pPr marL="838200" lvl="0" indent="-668020" algn="l" rtl="0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SzPts val="3920"/>
              <a:buFont typeface="Arial"/>
              <a:buAutoNum type="arabicPeriod"/>
            </a:pPr>
            <a:r>
              <a:rPr lang="en-US" sz="3920">
                <a:latin typeface="Arial"/>
                <a:ea typeface="Arial"/>
                <a:cs typeface="Arial"/>
                <a:sym typeface="Arial"/>
              </a:rPr>
              <a:t>utvrđivanje VREDNOSTI organizacije</a:t>
            </a:r>
            <a:endParaRPr sz="3920">
              <a:latin typeface="Arial"/>
              <a:ea typeface="Arial"/>
              <a:cs typeface="Arial"/>
              <a:sym typeface="Arial"/>
            </a:endParaRPr>
          </a:p>
          <a:p>
            <a:pPr marL="838200" lvl="0" indent="-668020" algn="l" rtl="0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SzPts val="3920"/>
              <a:buFont typeface="Arial"/>
              <a:buAutoNum type="arabicPeriod"/>
            </a:pPr>
            <a:r>
              <a:rPr lang="en-US" sz="3920">
                <a:latin typeface="Arial"/>
                <a:ea typeface="Arial"/>
                <a:cs typeface="Arial"/>
                <a:sym typeface="Arial"/>
              </a:rPr>
              <a:t>mapiranje i analiza zainteresovanih grupa / strana (ZS)</a:t>
            </a:r>
            <a:endParaRPr sz="3920">
              <a:latin typeface="Arial"/>
              <a:ea typeface="Arial"/>
              <a:cs typeface="Arial"/>
              <a:sym typeface="Arial"/>
            </a:endParaRPr>
          </a:p>
          <a:p>
            <a:pPr marL="2514600" lvl="0" indent="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3330"/>
              <a:buNone/>
            </a:pPr>
            <a:r>
              <a:rPr lang="en-US" sz="266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A.  Vizija i Misija (60')</a:t>
            </a:r>
            <a:endParaRPr sz="266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514600" lvl="0" indent="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3330"/>
              <a:buNone/>
            </a:pPr>
            <a:r>
              <a:rPr lang="en-US" sz="266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B.  Vrednosti (30')</a:t>
            </a:r>
            <a:endParaRPr sz="266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514600" lvl="0" indent="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3330"/>
              <a:buNone/>
            </a:pPr>
            <a:r>
              <a:rPr lang="en-US" sz="266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C. Upoznavanje sa zainteresovanim grupama i njihovim značajem za strategiju (30')</a:t>
            </a:r>
            <a:endParaRPr sz="266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514600" lvl="0" indent="0" algn="l" rtl="0">
              <a:lnSpc>
                <a:spcPct val="100000"/>
              </a:lnSpc>
              <a:spcBef>
                <a:spcPts val="1800"/>
              </a:spcBef>
              <a:spcAft>
                <a:spcPts val="1800"/>
              </a:spcAft>
              <a:buSzPts val="3330"/>
              <a:buNone/>
            </a:pPr>
            <a:r>
              <a:rPr lang="en-US" sz="266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D.  Analiza zainteresovanih grupa korišćenjem osnovnih instrumenata/alatki za analizu (90') </a:t>
            </a:r>
            <a:endParaRPr sz="2660" b="1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4"/>
          <p:cNvSpPr txBox="1"/>
          <p:nvPr/>
        </p:nvSpPr>
        <p:spPr>
          <a:xfrm>
            <a:off x="1827200" y="676275"/>
            <a:ext cx="14402400" cy="12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167625" rIns="167625" bIns="1676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300"/>
              <a:buFont typeface="Arial"/>
              <a:buNone/>
            </a:pPr>
            <a:r>
              <a:rPr lang="en-US" sz="6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SESIJA 2</a:t>
            </a:r>
            <a:endParaRPr sz="60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9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100"/>
              <a:buFont typeface="Calibri"/>
              <a:buNone/>
            </a:pPr>
            <a:r>
              <a:rPr lang="en-US">
                <a:solidFill>
                  <a:srgbClr val="434343"/>
                </a:solidFill>
              </a:rPr>
              <a:t>VIZIJA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180" name="Google Shape;180;p9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 fontScale="85000" lnSpcReduction="10000"/>
          </a:bodyPr>
          <a:lstStyle/>
          <a:p>
            <a:pPr marL="635000" lvl="0" indent="-58515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Globalna, dugoročna promena kojoj organizacija teži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635000" lvl="0" indent="-2667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635000" lvl="0" indent="-585152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1000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Eksterna - slika željenog, idealnog stanja u okruženja u kome je ciljna grupa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635000" lvl="0" indent="-585152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1000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Interna vizija – kakva želimo da naša organizacija bude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0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100"/>
              <a:buFont typeface="Calibri"/>
              <a:buNone/>
            </a:pPr>
            <a:r>
              <a:rPr lang="en-US"/>
              <a:t>Pimeri vizija:</a:t>
            </a:r>
            <a:endParaRPr/>
          </a:p>
        </p:txBody>
      </p:sp>
      <p:sp>
        <p:nvSpPr>
          <p:cNvPr id="186" name="Google Shape;186;p10"/>
          <p:cNvSpPr txBox="1">
            <a:spLocks noGrp="1"/>
          </p:cNvSpPr>
          <p:nvPr>
            <p:ph type="body" idx="1"/>
          </p:nvPr>
        </p:nvSpPr>
        <p:spPr>
          <a:xfrm>
            <a:off x="748250" y="2952038"/>
            <a:ext cx="164592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 fontScale="77500" lnSpcReduction="20000"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2156"/>
              <a:buNone/>
            </a:pPr>
            <a:r>
              <a:rPr lang="en-US" sz="5100" i="1">
                <a:latin typeface="Arial"/>
                <a:ea typeface="Arial"/>
                <a:cs typeface="Arial"/>
                <a:sym typeface="Arial"/>
              </a:rPr>
              <a:t>Vizija</a:t>
            </a:r>
            <a:r>
              <a:rPr lang="en-US" sz="5100" b="1" i="1">
                <a:latin typeface="Arial"/>
                <a:ea typeface="Arial"/>
                <a:cs typeface="Arial"/>
                <a:sym typeface="Arial"/>
              </a:rPr>
              <a:t> </a:t>
            </a:r>
            <a:r>
              <a:rPr lang="en-US" sz="5100" i="1">
                <a:latin typeface="Arial"/>
                <a:ea typeface="Arial"/>
                <a:cs typeface="Arial"/>
                <a:sym typeface="Arial"/>
              </a:rPr>
              <a:t>Fondacije “Ana i Vlade Divac” je društvo u kojem građani preuzimaju odgovornost i shvataju moć zajedništva u rešavanju ličnih i društvenih problema.</a:t>
            </a:r>
            <a:endParaRPr sz="6200" i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ct val="93103"/>
              <a:buNone/>
            </a:pPr>
            <a:endParaRPr sz="5800" i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92156"/>
              <a:buNone/>
            </a:pPr>
            <a:r>
              <a:rPr lang="en-US" sz="5100" i="1">
                <a:latin typeface="Arial"/>
                <a:ea typeface="Arial"/>
                <a:cs typeface="Arial"/>
                <a:sym typeface="Arial"/>
              </a:rPr>
              <a:t>Vizija GI  je društvo jednakih i aktivnih građana koji odlučuju o svojim životima u demokratskoj, pravnoj državi, uz puno poštovanje ljudskih prava.</a:t>
            </a:r>
            <a:endParaRPr sz="6200" i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ct val="93103"/>
              <a:buNone/>
            </a:pPr>
            <a:endParaRPr sz="5800" i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92156"/>
              <a:buNone/>
            </a:pPr>
            <a:r>
              <a:rPr lang="en-US" sz="5100" i="1">
                <a:latin typeface="Arial"/>
                <a:ea typeface="Arial"/>
                <a:cs typeface="Arial"/>
                <a:sym typeface="Arial"/>
              </a:rPr>
              <a:t>Vizija BOŠ - Bolje društvo zasnovano na slobodi, znanju i inovaciji.</a:t>
            </a:r>
            <a:endParaRPr sz="5400" i="1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1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100"/>
              <a:buFont typeface="Calibri"/>
              <a:buNone/>
            </a:pPr>
            <a:r>
              <a:rPr lang="en-US" b="1"/>
              <a:t>MISIJA</a:t>
            </a:r>
            <a:endParaRPr b="1"/>
          </a:p>
        </p:txBody>
      </p:sp>
      <p:sp>
        <p:nvSpPr>
          <p:cNvPr id="192" name="Google Shape;192;p11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 lnSpcReduction="2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</a:pPr>
            <a:r>
              <a:rPr lang="en-US" sz="5500">
                <a:latin typeface="Arial"/>
                <a:ea typeface="Arial"/>
                <a:cs typeface="Arial"/>
                <a:sym typeface="Arial"/>
              </a:rPr>
              <a:t>primarna </a:t>
            </a:r>
            <a:r>
              <a:rPr lang="en-US" sz="5500" b="1" i="1">
                <a:latin typeface="Arial"/>
                <a:ea typeface="Arial"/>
                <a:cs typeface="Arial"/>
                <a:sym typeface="Arial"/>
              </a:rPr>
              <a:t>svrha</a:t>
            </a:r>
            <a:r>
              <a:rPr lang="en-US" sz="5500">
                <a:latin typeface="Arial"/>
                <a:ea typeface="Arial"/>
                <a:cs typeface="Arial"/>
                <a:sym typeface="Arial"/>
              </a:rPr>
              <a:t> (razlog) </a:t>
            </a:r>
            <a:r>
              <a:rPr lang="en-US" sz="5500" b="1" i="1">
                <a:latin typeface="Arial"/>
                <a:ea typeface="Arial"/>
                <a:cs typeface="Arial"/>
                <a:sym typeface="Arial"/>
              </a:rPr>
              <a:t>postojanja organizacije</a:t>
            </a:r>
            <a:r>
              <a:rPr lang="en-US" sz="5500">
                <a:latin typeface="Arial"/>
                <a:ea typeface="Arial"/>
                <a:cs typeface="Arial"/>
                <a:sym typeface="Arial"/>
              </a:rPr>
              <a:t> ili </a:t>
            </a:r>
            <a:r>
              <a:rPr lang="en-US" sz="5500" b="1" i="1">
                <a:latin typeface="Arial"/>
                <a:ea typeface="Arial"/>
                <a:cs typeface="Arial"/>
                <a:sym typeface="Arial"/>
              </a:rPr>
              <a:t>promena</a:t>
            </a:r>
            <a:r>
              <a:rPr lang="en-US" sz="5500">
                <a:latin typeface="Arial"/>
                <a:ea typeface="Arial"/>
                <a:cs typeface="Arial"/>
                <a:sym typeface="Arial"/>
              </a:rPr>
              <a:t> koju organizacija želi da ostvari u sredini u kojoj deluje</a:t>
            </a:r>
            <a:endParaRPr sz="55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</a:pPr>
            <a:endParaRPr sz="55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</a:pPr>
            <a:r>
              <a:rPr lang="en-US" sz="5500" b="1" i="1">
                <a:latin typeface="Arial"/>
                <a:ea typeface="Arial"/>
                <a:cs typeface="Arial"/>
                <a:sym typeface="Arial"/>
              </a:rPr>
              <a:t>“ Šta bi nedostajalo kad bi moja organizacija prestala da postoji</a:t>
            </a:r>
            <a:r>
              <a:rPr lang="en-US" sz="5500" b="1">
                <a:latin typeface="Arial"/>
                <a:ea typeface="Arial"/>
                <a:cs typeface="Arial"/>
                <a:sym typeface="Arial"/>
              </a:rPr>
              <a:t>?”</a:t>
            </a:r>
            <a:endParaRPr sz="55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</a:pPr>
            <a:r>
              <a:rPr lang="en-US" b="1"/>
              <a:t> </a:t>
            </a:r>
            <a:endParaRPr/>
          </a:p>
          <a:p>
            <a:pPr marL="635000" lvl="0" indent="-2667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</a:pP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2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006500" cy="6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 sz="7300"/>
              <a:t>MISIJA</a:t>
            </a:r>
            <a:endParaRPr sz="7300"/>
          </a:p>
        </p:txBody>
      </p:sp>
      <p:sp>
        <p:nvSpPr>
          <p:cNvPr id="198" name="Google Shape;198;p12"/>
          <p:cNvSpPr txBox="1">
            <a:spLocks noGrp="1"/>
          </p:cNvSpPr>
          <p:nvPr>
            <p:ph type="body" idx="1"/>
          </p:nvPr>
        </p:nvSpPr>
        <p:spPr>
          <a:xfrm>
            <a:off x="914400" y="1039050"/>
            <a:ext cx="16459200" cy="88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 fontScale="70000" lnSpcReduction="20000"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4500">
                <a:latin typeface="Arial"/>
                <a:ea typeface="Arial"/>
                <a:cs typeface="Arial"/>
                <a:sym typeface="Arial"/>
              </a:rPr>
              <a:t>a) Misija treba da odražava: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4500" b="1">
                <a:latin typeface="Arial"/>
                <a:ea typeface="Arial"/>
                <a:cs typeface="Arial"/>
                <a:sym typeface="Arial"/>
              </a:rPr>
              <a:t>vaše vrednosti</a:t>
            </a:r>
            <a:endParaRPr sz="45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4500" b="1">
                <a:latin typeface="Arial"/>
                <a:ea typeface="Arial"/>
                <a:cs typeface="Arial"/>
                <a:sym typeface="Arial"/>
              </a:rPr>
              <a:t>vaša uverenja</a:t>
            </a:r>
            <a:endParaRPr sz="45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4500" b="1">
                <a:latin typeface="Arial"/>
                <a:ea typeface="Arial"/>
                <a:cs typeface="Arial"/>
                <a:sym typeface="Arial"/>
              </a:rPr>
              <a:t>oblast vašeg delovanja</a:t>
            </a:r>
            <a:endParaRPr sz="45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4500" b="1">
                <a:latin typeface="Arial"/>
                <a:ea typeface="Arial"/>
                <a:cs typeface="Arial"/>
                <a:sym typeface="Arial"/>
              </a:rPr>
              <a:t>vaš pristup</a:t>
            </a:r>
            <a:endParaRPr sz="45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4500">
                <a:latin typeface="Arial"/>
                <a:ea typeface="Arial"/>
                <a:cs typeface="Arial"/>
                <a:sym typeface="Arial"/>
              </a:rPr>
              <a:t> 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4500">
                <a:latin typeface="Arial"/>
                <a:ea typeface="Arial"/>
                <a:cs typeface="Arial"/>
                <a:sym typeface="Arial"/>
              </a:rPr>
              <a:t>b) Takođe, misija treba da: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838200" lvl="0" indent="-619125" algn="just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 sz="4500" b="1">
                <a:latin typeface="Arial"/>
                <a:ea typeface="Arial"/>
                <a:cs typeface="Arial"/>
                <a:sym typeface="Arial"/>
              </a:rPr>
              <a:t>vodi</a:t>
            </a:r>
            <a:endParaRPr sz="4500">
              <a:latin typeface="Arial"/>
              <a:ea typeface="Arial"/>
              <a:cs typeface="Arial"/>
              <a:sym typeface="Arial"/>
            </a:endParaRPr>
          </a:p>
          <a:p>
            <a:pPr marL="838200" lvl="0" indent="-619125" algn="just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 sz="4500" b="1">
                <a:latin typeface="Arial"/>
                <a:ea typeface="Arial"/>
                <a:cs typeface="Arial"/>
                <a:sym typeface="Arial"/>
              </a:rPr>
              <a:t>bude jasna i jednostavna</a:t>
            </a:r>
            <a:endParaRPr sz="4500">
              <a:latin typeface="Arial"/>
              <a:ea typeface="Arial"/>
              <a:cs typeface="Arial"/>
              <a:sym typeface="Arial"/>
            </a:endParaRPr>
          </a:p>
          <a:p>
            <a:pPr marL="838200" lvl="0" indent="-619125" algn="just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 sz="4500" b="1">
                <a:latin typeface="Arial"/>
                <a:ea typeface="Arial"/>
                <a:cs typeface="Arial"/>
                <a:sym typeface="Arial"/>
              </a:rPr>
              <a:t>bude izvodljiva - da može da se razloži u ostvarive strategije, ciljeve i zadatke</a:t>
            </a:r>
            <a:endParaRPr sz="4500">
              <a:latin typeface="Arial"/>
              <a:ea typeface="Arial"/>
              <a:cs typeface="Arial"/>
              <a:sym typeface="Arial"/>
            </a:endParaRPr>
          </a:p>
          <a:p>
            <a:pPr marL="838200" lvl="0" indent="-619125" algn="just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 sz="4500" b="1">
                <a:latin typeface="Arial"/>
                <a:ea typeface="Arial"/>
                <a:cs typeface="Arial"/>
                <a:sym typeface="Arial"/>
              </a:rPr>
              <a:t>bude relevantna za situaciju i okruženje u kojem živite</a:t>
            </a:r>
            <a:endParaRPr sz="4500">
              <a:latin typeface="Arial"/>
              <a:ea typeface="Arial"/>
              <a:cs typeface="Arial"/>
              <a:sym typeface="Arial"/>
            </a:endParaRPr>
          </a:p>
          <a:p>
            <a:pPr marL="838200" lvl="0" indent="-619125" algn="just" rtl="0">
              <a:lnSpc>
                <a:spcPct val="115000"/>
              </a:lnSpc>
              <a:spcBef>
                <a:spcPts val="1800"/>
              </a:spcBef>
              <a:spcAft>
                <a:spcPts val="1800"/>
              </a:spcAft>
              <a:buSzPct val="100000"/>
              <a:buFont typeface="Arial"/>
              <a:buChar char="•"/>
            </a:pPr>
            <a:r>
              <a:rPr lang="en-US" sz="4500" b="1">
                <a:latin typeface="Arial"/>
                <a:ea typeface="Arial"/>
                <a:cs typeface="Arial"/>
                <a:sym typeface="Arial"/>
              </a:rPr>
              <a:t>bude bazirana na vašim sposobnostima - veštine i iskustva</a:t>
            </a:r>
            <a:r>
              <a:rPr lang="en-US" sz="450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500" b="1">
                <a:latin typeface="Arial"/>
                <a:ea typeface="Arial"/>
                <a:cs typeface="Arial"/>
                <a:sym typeface="Arial"/>
              </a:rPr>
              <a:t>koje možete da koristite ili razvijete</a:t>
            </a:r>
            <a:endParaRPr sz="45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3"/>
          <p:cNvSpPr txBox="1">
            <a:spLocks noGrp="1"/>
          </p:cNvSpPr>
          <p:nvPr>
            <p:ph type="title"/>
          </p:nvPr>
        </p:nvSpPr>
        <p:spPr>
          <a:xfrm>
            <a:off x="914388" y="274000"/>
            <a:ext cx="16459200" cy="11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>
                <a:solidFill>
                  <a:srgbClr val="434343"/>
                </a:solidFill>
              </a:rPr>
              <a:t>PRIMERI MISIJA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204" name="Google Shape;204;p13"/>
          <p:cNvSpPr txBox="1">
            <a:spLocks noGrp="1"/>
          </p:cNvSpPr>
          <p:nvPr>
            <p:ph type="body" idx="1"/>
          </p:nvPr>
        </p:nvSpPr>
        <p:spPr>
          <a:xfrm>
            <a:off x="647050" y="2046250"/>
            <a:ext cx="16459200" cy="75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None/>
            </a:pPr>
            <a:r>
              <a:rPr lang="en-US" sz="3000" b="1" i="1">
                <a:latin typeface="Arial"/>
                <a:ea typeface="Arial"/>
                <a:cs typeface="Arial"/>
                <a:sym typeface="Arial"/>
              </a:rPr>
              <a:t>Beogradska otvorena škola </a:t>
            </a:r>
            <a:r>
              <a:rPr lang="en-US" sz="3000" i="1">
                <a:latin typeface="Arial"/>
                <a:ea typeface="Arial"/>
                <a:cs typeface="Arial"/>
                <a:sym typeface="Arial"/>
              </a:rPr>
              <a:t>(BOŠ) osnažuje ljudske resurse, unapređuje rad javnih institucija i organizacija građanskog društva, razvija i zagovara javne praktične politike u cilju izgradnje boljeg društva zasnovanog na slobodi, znanju i inovacijama.</a:t>
            </a:r>
            <a:endParaRPr sz="3000" i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200"/>
              <a:buNone/>
            </a:pPr>
            <a:br>
              <a:rPr lang="en-US" sz="3000" b="1">
                <a:latin typeface="Arial"/>
                <a:ea typeface="Arial"/>
                <a:cs typeface="Arial"/>
                <a:sym typeface="Arial"/>
              </a:rPr>
            </a:br>
            <a:r>
              <a:rPr lang="en-US" sz="3000" b="1" i="1">
                <a:latin typeface="Arial"/>
                <a:ea typeface="Arial"/>
                <a:cs typeface="Arial"/>
                <a:sym typeface="Arial"/>
              </a:rPr>
              <a:t>Misija Fondacije "Ana i Vlade Divac" </a:t>
            </a:r>
            <a:r>
              <a:rPr lang="en-US" sz="3000" i="1">
                <a:latin typeface="Arial"/>
                <a:ea typeface="Arial"/>
                <a:cs typeface="Arial"/>
                <a:sym typeface="Arial"/>
              </a:rPr>
              <a:t>je obezbeđivanje kvalitetnog života ranjivih grupa  i njihovo integrisanje u lokalnu i širu zajednicu jačanjem ravnopravnosti, solidarnosti  i  tolerancije u društvu. Fondacija razvija filantropiju kao osnovu za solidarnost i duh zajedništva u društvu.</a:t>
            </a:r>
            <a:endParaRPr sz="3000" i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200"/>
              <a:buNone/>
            </a:pPr>
            <a:endParaRPr sz="3000" i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200"/>
              <a:buNone/>
            </a:pPr>
            <a:r>
              <a:rPr lang="en-US" sz="3000" b="1" i="1">
                <a:latin typeface="Arial"/>
                <a:ea typeface="Arial"/>
                <a:cs typeface="Arial"/>
                <a:sym typeface="Arial"/>
              </a:rPr>
              <a:t>Misija Traga </a:t>
            </a:r>
            <a:r>
              <a:rPr lang="en-US" sz="3000" i="1">
                <a:latin typeface="Arial"/>
                <a:ea typeface="Arial"/>
                <a:cs typeface="Arial"/>
                <a:sym typeface="Arial"/>
              </a:rPr>
              <a:t>je da doprinese izgradnji aktivnih i otvorenih lokalnih zajednica obezbeđivanjem podrške inicijativama udruženih građana u tim zajednicama. Trag ovo čini pružanjem finansijske podrške, promovisanjem filantropije i pružanjem drugih potrebnih vrsta podrške.</a:t>
            </a:r>
            <a:endParaRPr sz="30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4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 sz="8700"/>
              <a:t>VIZIJA I MISIJA </a:t>
            </a:r>
            <a:br>
              <a:rPr lang="en-US" sz="8700"/>
            </a:br>
            <a:endParaRPr sz="5100" b="1">
              <a:solidFill>
                <a:srgbClr val="C00000"/>
              </a:solidFill>
            </a:endParaRPr>
          </a:p>
        </p:txBody>
      </p:sp>
      <p:sp>
        <p:nvSpPr>
          <p:cNvPr id="210" name="Google Shape;210;p14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5900"/>
              <a:buNone/>
            </a:pPr>
            <a:r>
              <a:rPr lang="en-US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VEŽBA </a:t>
            </a:r>
            <a:endParaRPr b="1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Da li imate definisanu viziju i misiju?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  <a:buSzPts val="5900"/>
              <a:buNone/>
            </a:pPr>
            <a:r>
              <a:rPr lang="en-US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30 minuta Misija</a:t>
            </a:r>
            <a:endParaRPr b="1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  <a:buSzPts val="5900"/>
              <a:buNone/>
            </a:pPr>
            <a:r>
              <a:rPr lang="en-US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30 minuta Vizija</a:t>
            </a:r>
            <a:endParaRPr b="1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 txBox="1">
            <a:spLocks noGrp="1"/>
          </p:cNvSpPr>
          <p:nvPr>
            <p:ph type="title"/>
          </p:nvPr>
        </p:nvSpPr>
        <p:spPr>
          <a:xfrm>
            <a:off x="914400" y="856932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ŠTA JE STRATEŠKO PLANIRANJE?</a:t>
            </a:r>
            <a:endParaRPr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2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 fontScale="77500" lnSpcReduction="20000"/>
          </a:bodyPr>
          <a:lstStyle/>
          <a:p>
            <a:pPr marL="635000" lvl="0" indent="-635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>
              <a:latin typeface="Cambria"/>
              <a:ea typeface="Cambria"/>
              <a:cs typeface="Cambria"/>
              <a:sym typeface="Cambria"/>
            </a:endParaRPr>
          </a:p>
          <a:p>
            <a:pPr marL="635000" lvl="0" indent="-635000" algn="ctr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3508"/>
              <a:buNone/>
            </a:pPr>
            <a:r>
              <a:rPr lang="en-US" sz="5700">
                <a:latin typeface="Arial"/>
                <a:ea typeface="Arial"/>
                <a:cs typeface="Arial"/>
                <a:sym typeface="Arial"/>
              </a:rPr>
              <a:t>... je </a:t>
            </a:r>
            <a:r>
              <a:rPr lang="en-US" sz="57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proces</a:t>
            </a:r>
            <a:r>
              <a:rPr lang="en-US" sz="5700">
                <a:latin typeface="Arial"/>
                <a:ea typeface="Arial"/>
                <a:cs typeface="Arial"/>
                <a:sym typeface="Arial"/>
              </a:rPr>
              <a:t> odlučivanja koju </a:t>
            </a:r>
            <a:r>
              <a:rPr lang="en-US" sz="57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promenu/e</a:t>
            </a:r>
            <a:r>
              <a:rPr lang="en-US" sz="5700">
                <a:latin typeface="Arial"/>
                <a:ea typeface="Arial"/>
                <a:cs typeface="Arial"/>
                <a:sym typeface="Arial"/>
              </a:rPr>
              <a:t> vaša </a:t>
            </a:r>
            <a:r>
              <a:rPr lang="en-US" sz="57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organizacija</a:t>
            </a:r>
            <a:r>
              <a:rPr lang="en-US" sz="5700">
                <a:latin typeface="Arial"/>
                <a:ea typeface="Arial"/>
                <a:cs typeface="Arial"/>
                <a:sym typeface="Arial"/>
              </a:rPr>
              <a:t> namerava da izvrši u svom </a:t>
            </a:r>
            <a:r>
              <a:rPr lang="en-US" sz="57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radnom okruženju</a:t>
            </a:r>
            <a:r>
              <a:rPr lang="en-US" sz="5700">
                <a:latin typeface="Arial"/>
                <a:ea typeface="Arial"/>
                <a:cs typeface="Arial"/>
                <a:sym typeface="Arial"/>
              </a:rPr>
              <a:t> kroz predviđeni </a:t>
            </a:r>
            <a:r>
              <a:rPr lang="en-US" sz="57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period vremena</a:t>
            </a:r>
            <a:r>
              <a:rPr lang="en-US" sz="57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sz="57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35000" lvl="0" indent="-63500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3508"/>
              <a:buNone/>
            </a:pPr>
            <a:endParaRPr sz="57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35000" lvl="0" indent="-635000" algn="ctr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3508"/>
              <a:buNone/>
            </a:pPr>
            <a:r>
              <a:rPr lang="en-US" sz="5700">
                <a:latin typeface="Arial"/>
                <a:ea typeface="Arial"/>
                <a:cs typeface="Arial"/>
                <a:sym typeface="Arial"/>
              </a:rPr>
              <a:t>Ovaj proces se zasniva na identifikovanju najboljeg</a:t>
            </a:r>
            <a:endParaRPr sz="5700">
              <a:latin typeface="Arial"/>
              <a:ea typeface="Arial"/>
              <a:cs typeface="Arial"/>
              <a:sym typeface="Arial"/>
            </a:endParaRPr>
          </a:p>
          <a:p>
            <a:pPr marL="635000" lvl="0" indent="-635000" algn="ctr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3508"/>
              <a:buNone/>
            </a:pPr>
            <a:r>
              <a:rPr lang="en-US" sz="57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načina</a:t>
            </a:r>
            <a:r>
              <a:rPr lang="en-US" sz="5700">
                <a:latin typeface="Arial"/>
                <a:ea typeface="Arial"/>
                <a:cs typeface="Arial"/>
                <a:sym typeface="Arial"/>
              </a:rPr>
              <a:t> korišćenja organizacionih </a:t>
            </a:r>
            <a:r>
              <a:rPr lang="en-US" sz="57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resursa</a:t>
            </a:r>
            <a:r>
              <a:rPr lang="en-US" sz="5700">
                <a:latin typeface="Arial"/>
                <a:ea typeface="Arial"/>
                <a:cs typeface="Arial"/>
                <a:sym typeface="Arial"/>
              </a:rPr>
              <a:t> da bi se</a:t>
            </a:r>
            <a:endParaRPr sz="5700">
              <a:latin typeface="Arial"/>
              <a:ea typeface="Arial"/>
              <a:cs typeface="Arial"/>
              <a:sym typeface="Arial"/>
            </a:endParaRPr>
          </a:p>
          <a:p>
            <a:pPr marL="635000" lvl="0" indent="-635000" algn="ctr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3508"/>
              <a:buNone/>
            </a:pPr>
            <a:r>
              <a:rPr lang="en-US" sz="5700">
                <a:latin typeface="Arial"/>
                <a:ea typeface="Arial"/>
                <a:cs typeface="Arial"/>
                <a:sym typeface="Arial"/>
              </a:rPr>
              <a:t>iskoristile </a:t>
            </a:r>
            <a:r>
              <a:rPr lang="en-US" sz="57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mogućnosti i smanjile</a:t>
            </a:r>
            <a:r>
              <a:rPr lang="en-US" sz="5700">
                <a:latin typeface="Arial"/>
                <a:ea typeface="Arial"/>
                <a:cs typeface="Arial"/>
                <a:sym typeface="Arial"/>
              </a:rPr>
              <a:t> pretnje sredine</a:t>
            </a:r>
            <a:r>
              <a:rPr lang="en-US" sz="57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5700">
              <a:latin typeface="Arial"/>
              <a:ea typeface="Arial"/>
              <a:cs typeface="Arial"/>
              <a:sym typeface="Arial"/>
            </a:endParaRPr>
          </a:p>
          <a:p>
            <a:pPr marL="635000" lvl="0" indent="-6350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>
              <a:solidFill>
                <a:srgbClr val="7F7F7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5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100"/>
              <a:buFont typeface="Calibri"/>
              <a:buNone/>
            </a:pPr>
            <a:endParaRPr/>
          </a:p>
        </p:txBody>
      </p:sp>
      <p:pic>
        <p:nvPicPr>
          <p:cNvPr id="216" name="Google Shape;216;p15" descr="A picture containing person, man, holding, young&#10;&#10;Description automatically generated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15"/>
          <p:cNvSpPr txBox="1"/>
          <p:nvPr/>
        </p:nvSpPr>
        <p:spPr>
          <a:xfrm>
            <a:off x="-2953344" y="4232709"/>
            <a:ext cx="16459200" cy="131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lnSpcReduction="10000"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Calibri"/>
              <a:buNone/>
            </a:pPr>
            <a:r>
              <a:rPr lang="en-US" sz="8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Vrednosti</a:t>
            </a:r>
            <a:endParaRPr sz="81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6"/>
          <p:cNvSpPr txBox="1">
            <a:spLocks noGrp="1"/>
          </p:cNvSpPr>
          <p:nvPr>
            <p:ph type="title"/>
          </p:nvPr>
        </p:nvSpPr>
        <p:spPr>
          <a:xfrm>
            <a:off x="914400" y="411966"/>
            <a:ext cx="16459200" cy="9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/>
              <a:t>Vrednosti</a:t>
            </a:r>
            <a:endParaRPr/>
          </a:p>
        </p:txBody>
      </p:sp>
      <p:sp>
        <p:nvSpPr>
          <p:cNvPr id="223" name="Google Shape;223;p16"/>
          <p:cNvSpPr txBox="1">
            <a:spLocks noGrp="1"/>
          </p:cNvSpPr>
          <p:nvPr>
            <p:ph type="body" idx="1"/>
          </p:nvPr>
        </p:nvSpPr>
        <p:spPr>
          <a:xfrm>
            <a:off x="914400" y="1530603"/>
            <a:ext cx="16459200" cy="76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 lnSpcReduction="20000"/>
          </a:bodyPr>
          <a:lstStyle/>
          <a:p>
            <a:pPr marL="635000" lvl="0" indent="-590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Char char="•"/>
            </a:pPr>
            <a:r>
              <a:rPr lang="en-US" sz="5100">
                <a:latin typeface="Arial"/>
                <a:ea typeface="Arial"/>
                <a:cs typeface="Arial"/>
                <a:sym typeface="Arial"/>
              </a:rPr>
              <a:t>Opšti moralni principi kojima se rukovodimo</a:t>
            </a:r>
            <a:endParaRPr sz="5100">
              <a:latin typeface="Arial"/>
              <a:ea typeface="Arial"/>
              <a:cs typeface="Arial"/>
              <a:sym typeface="Arial"/>
            </a:endParaRPr>
          </a:p>
          <a:p>
            <a:pPr marL="635000" lvl="0" indent="-5905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5100"/>
              <a:buChar char="•"/>
            </a:pPr>
            <a:r>
              <a:rPr lang="en-US" sz="5100">
                <a:latin typeface="Arial"/>
                <a:ea typeface="Arial"/>
                <a:cs typeface="Arial"/>
                <a:sym typeface="Arial"/>
              </a:rPr>
              <a:t>Sklad između razmišljanja i delovanja (ponašanja)</a:t>
            </a:r>
            <a:endParaRPr sz="5100">
              <a:latin typeface="Arial"/>
              <a:ea typeface="Arial"/>
              <a:cs typeface="Arial"/>
              <a:sym typeface="Arial"/>
            </a:endParaRPr>
          </a:p>
          <a:p>
            <a:pPr marL="635000" lvl="0" indent="-5905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5100"/>
              <a:buChar char="•"/>
            </a:pPr>
            <a:r>
              <a:rPr lang="en-US" sz="5100">
                <a:latin typeface="Arial"/>
                <a:ea typeface="Arial"/>
                <a:cs typeface="Arial"/>
                <a:sym typeface="Arial"/>
              </a:rPr>
              <a:t>Naša filozofija, pogled na svet</a:t>
            </a:r>
            <a:endParaRPr sz="5100">
              <a:latin typeface="Arial"/>
              <a:ea typeface="Arial"/>
              <a:cs typeface="Arial"/>
              <a:sym typeface="Arial"/>
            </a:endParaRPr>
          </a:p>
          <a:p>
            <a:pPr marL="635000" lvl="0" indent="-5905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5100"/>
              <a:buChar char="•"/>
            </a:pPr>
            <a:r>
              <a:rPr lang="en-US" sz="5100">
                <a:latin typeface="Arial"/>
                <a:ea typeface="Arial"/>
                <a:cs typeface="Arial"/>
                <a:sym typeface="Arial"/>
              </a:rPr>
              <a:t>Govore o tome šta smo i za šta se zalažemo</a:t>
            </a:r>
            <a:endParaRPr sz="5100">
              <a:latin typeface="Arial"/>
              <a:ea typeface="Arial"/>
              <a:cs typeface="Arial"/>
              <a:sym typeface="Arial"/>
            </a:endParaRPr>
          </a:p>
          <a:p>
            <a:pPr marL="635000" lvl="0" indent="-5905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5100"/>
              <a:buChar char="•"/>
            </a:pPr>
            <a:r>
              <a:rPr lang="en-US" sz="5100">
                <a:latin typeface="Arial"/>
                <a:ea typeface="Arial"/>
                <a:cs typeface="Arial"/>
                <a:sym typeface="Arial"/>
              </a:rPr>
              <a:t>Uticaće na našu misiju i ciljeve (biće u njih ugrađene)</a:t>
            </a:r>
            <a:endParaRPr sz="5100">
              <a:latin typeface="Arial"/>
              <a:ea typeface="Arial"/>
              <a:cs typeface="Arial"/>
              <a:sym typeface="Arial"/>
            </a:endParaRPr>
          </a:p>
          <a:p>
            <a:pPr marL="635000" lvl="0" indent="-5905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5100"/>
              <a:buChar char="•"/>
            </a:pPr>
            <a:r>
              <a:rPr lang="en-US" sz="5100">
                <a:latin typeface="Arial"/>
                <a:ea typeface="Arial"/>
                <a:cs typeface="Arial"/>
                <a:sym typeface="Arial"/>
              </a:rPr>
              <a:t>Utiču na </a:t>
            </a:r>
            <a:r>
              <a:rPr lang="en-US" sz="5100" u="sng">
                <a:latin typeface="Arial"/>
                <a:ea typeface="Arial"/>
                <a:cs typeface="Arial"/>
                <a:sym typeface="Arial"/>
              </a:rPr>
              <a:t>način</a:t>
            </a:r>
            <a:r>
              <a:rPr lang="en-US" sz="5100">
                <a:latin typeface="Arial"/>
                <a:ea typeface="Arial"/>
                <a:cs typeface="Arial"/>
                <a:sym typeface="Arial"/>
              </a:rPr>
              <a:t> na koji radimo sa korisnicima</a:t>
            </a:r>
            <a:endParaRPr sz="5100">
              <a:latin typeface="Arial"/>
              <a:ea typeface="Arial"/>
              <a:cs typeface="Arial"/>
              <a:sym typeface="Arial"/>
            </a:endParaRPr>
          </a:p>
          <a:p>
            <a:pPr marL="83820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3300"/>
              <a:buNone/>
            </a:pPr>
            <a:endParaRPr sz="5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3300"/>
              <a:buNone/>
            </a:pPr>
            <a:r>
              <a:rPr lang="en-US" sz="51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Etički kodeks organizacija civilnog društva:</a:t>
            </a:r>
            <a:endParaRPr sz="51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3300"/>
              <a:buNone/>
            </a:pPr>
            <a:r>
              <a:rPr lang="en-US" sz="33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https://www.gradjanske.org/wp-content/uploads/2014/11/065-Eticki-kodeks-OCD.pdf</a:t>
            </a:r>
            <a:endParaRPr sz="3300" u="sng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3300"/>
              <a:buNone/>
            </a:pPr>
            <a:endParaRPr sz="3300" u="sng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7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100"/>
              <a:buFont typeface="Calibri"/>
              <a:buNone/>
            </a:pPr>
            <a:r>
              <a:rPr lang="en-US"/>
              <a:t>Primeri vrednosti:</a:t>
            </a:r>
            <a:endParaRPr/>
          </a:p>
        </p:txBody>
      </p:sp>
      <p:sp>
        <p:nvSpPr>
          <p:cNvPr id="229" name="Google Shape;229;p17"/>
          <p:cNvSpPr txBox="1">
            <a:spLocks noGrp="1"/>
          </p:cNvSpPr>
          <p:nvPr>
            <p:ph type="body" idx="1"/>
          </p:nvPr>
        </p:nvSpPr>
        <p:spPr>
          <a:xfrm>
            <a:off x="914400" y="1868738"/>
            <a:ext cx="16459200" cy="77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 fontScale="77500"/>
          </a:bodyPr>
          <a:lstStyle/>
          <a:p>
            <a:pPr marL="635000" lvl="0" indent="-544353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5900">
                <a:latin typeface="Arial"/>
                <a:ea typeface="Arial"/>
                <a:cs typeface="Arial"/>
                <a:sym typeface="Arial"/>
              </a:rPr>
              <a:t>Jednake mogućnosti za sve i odsustvo svake diskriminacije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635000" lvl="0" indent="-544353" algn="just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5900">
                <a:latin typeface="Arial"/>
                <a:ea typeface="Arial"/>
                <a:cs typeface="Arial"/>
                <a:sym typeface="Arial"/>
              </a:rPr>
              <a:t>Dostupnost usluga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635000" lvl="0" indent="-544353" algn="just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5900">
                <a:latin typeface="Arial"/>
                <a:ea typeface="Arial"/>
                <a:cs typeface="Arial"/>
                <a:sym typeface="Arial"/>
              </a:rPr>
              <a:t>Usluge ciljno orijentisane na najveću moguću dobrobit korisnika/ce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635000" lvl="0" indent="-544353" algn="just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5900">
                <a:latin typeface="Arial"/>
                <a:ea typeface="Arial"/>
                <a:cs typeface="Arial"/>
                <a:sym typeface="Arial"/>
              </a:rPr>
              <a:t>Transparentnost i javnost rada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635000" lvl="0" indent="-544353" algn="just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5900">
                <a:latin typeface="Arial"/>
                <a:ea typeface="Arial"/>
                <a:cs typeface="Arial"/>
                <a:sym typeface="Arial"/>
              </a:rPr>
              <a:t>Integralni pristup i partnerstvo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635000" lvl="0" indent="-544353" algn="just" rtl="0">
              <a:lnSpc>
                <a:spcPct val="115000"/>
              </a:lnSpc>
              <a:spcBef>
                <a:spcPts val="1800"/>
              </a:spcBef>
              <a:spcAft>
                <a:spcPts val="1800"/>
              </a:spcAft>
              <a:buClr>
                <a:schemeClr val="dk1"/>
              </a:buClr>
              <a:buSzPct val="100000"/>
              <a:buChar char="•"/>
            </a:pPr>
            <a:r>
              <a:rPr lang="en-US" sz="5900">
                <a:latin typeface="Arial"/>
                <a:ea typeface="Arial"/>
                <a:cs typeface="Arial"/>
                <a:sym typeface="Arial"/>
              </a:rPr>
              <a:t>Poštovanje ljudskih prava i nepovredivost ličnog dostojanstva korisnika/ca </a:t>
            </a:r>
            <a:endParaRPr sz="5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11f5b286ac2_0_50"/>
          <p:cNvSpPr txBox="1">
            <a:spLocks noGrp="1"/>
          </p:cNvSpPr>
          <p:nvPr>
            <p:ph type="title"/>
          </p:nvPr>
        </p:nvSpPr>
        <p:spPr>
          <a:xfrm>
            <a:off x="914400" y="91594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US"/>
              <a:t>VREDNOSTI </a:t>
            </a:r>
            <a:endParaRPr/>
          </a:p>
        </p:txBody>
      </p:sp>
      <p:sp>
        <p:nvSpPr>
          <p:cNvPr id="236" name="Google Shape;236;g11f5b286ac2_0_50"/>
          <p:cNvSpPr txBox="1">
            <a:spLocks noGrp="1"/>
          </p:cNvSpPr>
          <p:nvPr>
            <p:ph type="body" idx="1"/>
          </p:nvPr>
        </p:nvSpPr>
        <p:spPr>
          <a:xfrm>
            <a:off x="914400" y="1563788"/>
            <a:ext cx="16459200" cy="83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 fontScale="62500" lnSpcReduction="2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ct val="72881"/>
              <a:buNone/>
            </a:pPr>
            <a:r>
              <a:rPr lang="en-US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VEŽBA</a:t>
            </a:r>
            <a:endParaRPr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ct val="72881"/>
              <a:buNone/>
            </a:pPr>
            <a:r>
              <a:rPr lang="en-US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ct val="72881"/>
              <a:buNone/>
            </a:pPr>
            <a:r>
              <a:rPr lang="en-US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30 minuta</a:t>
            </a:r>
            <a:endParaRPr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7619"/>
              <a:buFont typeface="Arial"/>
              <a:buNone/>
            </a:pPr>
            <a:r>
              <a:rPr lang="en-US" sz="4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Izjave o vrednostima odgovaraju na sledeća pitanja:</a:t>
            </a:r>
            <a:endParaRPr sz="42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38200" lvl="0" indent="-585787" algn="just" rtl="0">
              <a:lnSpc>
                <a:spcPct val="115000"/>
              </a:lnSpc>
              <a:spcBef>
                <a:spcPts val="22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●"/>
            </a:pPr>
            <a:r>
              <a:rPr lang="en-US" sz="4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Kako želimo da upravljamo i rukovodimo?</a:t>
            </a:r>
            <a:endParaRPr sz="42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38200" lvl="0" indent="-585787" algn="just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●"/>
            </a:pPr>
            <a:r>
              <a:rPr lang="en-US" sz="4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Kako bi trebalo zaposleni u našoj organizaciji da se odnose prema zajednici?</a:t>
            </a:r>
            <a:endParaRPr sz="42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38200" lvl="0" indent="-585787" algn="just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●"/>
            </a:pPr>
            <a:r>
              <a:rPr lang="en-US" sz="4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Kako želimo da se naši ljudi u zajednici ponašaju kao građani?</a:t>
            </a:r>
            <a:endParaRPr sz="42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38200" lvl="0" indent="-585787" algn="just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●"/>
            </a:pPr>
            <a:r>
              <a:rPr lang="en-US" sz="4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Kako želimo da se naši zaposleni ophode prema korisnicima? </a:t>
            </a:r>
            <a:endParaRPr sz="42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38200" lvl="0" indent="-585787" algn="just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●"/>
            </a:pPr>
            <a:r>
              <a:rPr lang="en-US" sz="4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Kako želimo da se naši zaposleni ponašaju jedni prema drugima?</a:t>
            </a:r>
            <a:endParaRPr sz="42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38200" lvl="0" indent="-585787" algn="just" rtl="0">
              <a:lnSpc>
                <a:spcPct val="115000"/>
              </a:lnSpc>
              <a:spcBef>
                <a:spcPts val="2200"/>
              </a:spcBef>
              <a:spcAft>
                <a:spcPts val="0"/>
              </a:spcAft>
              <a:buClr>
                <a:schemeClr val="dk2"/>
              </a:buClr>
              <a:buSzPct val="100000"/>
              <a:buChar char="●"/>
            </a:pPr>
            <a:r>
              <a:rPr lang="en-US" sz="4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Kako želimo da se ponašamo prema ključnim zainteresovanim grupama? (Šta želimo da oni kažu o nama?)</a:t>
            </a:r>
            <a:endParaRPr sz="42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38200" lvl="0" indent="0" algn="just" rtl="0">
              <a:lnSpc>
                <a:spcPct val="115000"/>
              </a:lnSpc>
              <a:spcBef>
                <a:spcPts val="2200"/>
              </a:spcBef>
              <a:spcAft>
                <a:spcPts val="0"/>
              </a:spcAft>
              <a:buSzPct val="102380"/>
              <a:buNone/>
            </a:pPr>
            <a:endParaRPr sz="42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ct val="97727"/>
              <a:buNone/>
            </a:pPr>
            <a:r>
              <a:rPr lang="en-US" sz="44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Razradite vrednosti - šta koja vrednost znači za vas i vašu organizaciju</a:t>
            </a:r>
            <a:endParaRPr sz="44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ct val="72881"/>
              <a:buNone/>
            </a:pPr>
            <a:endParaRPr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8"/>
          <p:cNvSpPr txBox="1">
            <a:spLocks noGrp="1"/>
          </p:cNvSpPr>
          <p:nvPr>
            <p:ph type="title"/>
          </p:nvPr>
        </p:nvSpPr>
        <p:spPr>
          <a:xfrm>
            <a:off x="915750" y="282960"/>
            <a:ext cx="16459200" cy="140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 sz="7300"/>
              <a:t>ZAINTERESOVANE STRANE</a:t>
            </a:r>
            <a:br>
              <a:rPr lang="en-US" sz="7300"/>
            </a:br>
            <a:r>
              <a:rPr lang="en-US" sz="5100"/>
              <a:t>(zainteresovane grupe)</a:t>
            </a:r>
            <a:endParaRPr sz="5100"/>
          </a:p>
        </p:txBody>
      </p:sp>
      <p:sp>
        <p:nvSpPr>
          <p:cNvPr id="242" name="Google Shape;242;p18"/>
          <p:cNvSpPr txBox="1">
            <a:spLocks noGrp="1"/>
          </p:cNvSpPr>
          <p:nvPr>
            <p:ph type="body" idx="1"/>
          </p:nvPr>
        </p:nvSpPr>
        <p:spPr>
          <a:xfrm>
            <a:off x="503040" y="1823321"/>
            <a:ext cx="16459200" cy="83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 fontScale="70000" lnSpcReduction="20000"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0384"/>
              <a:buNone/>
            </a:pPr>
            <a:r>
              <a:rPr lang="en-US" sz="5200" b="1">
                <a:latin typeface="Arial"/>
                <a:ea typeface="Arial"/>
                <a:cs typeface="Arial"/>
                <a:sym typeface="Arial"/>
              </a:rPr>
              <a:t>Zainteresovane strane (stejkholderi) su svi pojedinci, grupe, organizacije:</a:t>
            </a:r>
            <a:endParaRPr sz="5200">
              <a:latin typeface="Arial"/>
              <a:ea typeface="Arial"/>
              <a:cs typeface="Arial"/>
              <a:sym typeface="Arial"/>
            </a:endParaRPr>
          </a:p>
          <a:p>
            <a:pPr marL="635000" lvl="0" indent="-561340" algn="l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100000"/>
              <a:buChar char="-"/>
            </a:pPr>
            <a:r>
              <a:rPr lang="en-US" sz="5200" b="1">
                <a:latin typeface="Arial"/>
                <a:ea typeface="Arial"/>
                <a:cs typeface="Arial"/>
                <a:sym typeface="Arial"/>
              </a:rPr>
              <a:t>koji utiču: </a:t>
            </a:r>
            <a:endParaRPr sz="56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90384"/>
              <a:buNone/>
            </a:pPr>
            <a:r>
              <a:rPr lang="en-US" sz="5200">
                <a:latin typeface="Arial"/>
                <a:ea typeface="Arial"/>
                <a:cs typeface="Arial"/>
                <a:sym typeface="Arial"/>
              </a:rPr>
              <a:t>posredno ili neposredno, </a:t>
            </a:r>
            <a:endParaRPr sz="56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90384"/>
              <a:buNone/>
            </a:pPr>
            <a:r>
              <a:rPr lang="en-US" sz="5200">
                <a:latin typeface="Arial"/>
                <a:ea typeface="Arial"/>
                <a:cs typeface="Arial"/>
                <a:sym typeface="Arial"/>
              </a:rPr>
              <a:t>pozitivno ili negativno </a:t>
            </a:r>
            <a:endParaRPr sz="56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90384"/>
              <a:buNone/>
            </a:pPr>
            <a:r>
              <a:rPr lang="en-US" sz="5200">
                <a:latin typeface="Arial"/>
                <a:ea typeface="Arial"/>
                <a:cs typeface="Arial"/>
                <a:sym typeface="Arial"/>
              </a:rPr>
              <a:t>na procese, programe, aktivnosti i rezultate organizacije</a:t>
            </a:r>
            <a:endParaRPr sz="5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90384"/>
              <a:buNone/>
            </a:pPr>
            <a:r>
              <a:rPr lang="en-US" sz="5200">
                <a:latin typeface="Arial"/>
                <a:ea typeface="Arial"/>
                <a:cs typeface="Arial"/>
                <a:sym typeface="Arial"/>
              </a:rPr>
              <a:t> </a:t>
            </a:r>
            <a:endParaRPr sz="5200">
              <a:latin typeface="Arial"/>
              <a:ea typeface="Arial"/>
              <a:cs typeface="Arial"/>
              <a:sym typeface="Arial"/>
            </a:endParaRPr>
          </a:p>
          <a:p>
            <a:pPr marL="635000" lvl="0" indent="-561340" algn="l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-"/>
            </a:pPr>
            <a:r>
              <a:rPr lang="en-US" sz="5200" b="1">
                <a:latin typeface="Arial"/>
                <a:ea typeface="Arial"/>
                <a:cs typeface="Arial"/>
                <a:sym typeface="Arial"/>
              </a:rPr>
              <a:t>na koje utiču: </a:t>
            </a:r>
            <a:r>
              <a:rPr lang="en-US" sz="5200">
                <a:latin typeface="Arial"/>
                <a:ea typeface="Arial"/>
                <a:cs typeface="Arial"/>
                <a:sym typeface="Arial"/>
              </a:rPr>
              <a:t> </a:t>
            </a:r>
            <a:endParaRPr sz="5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90384"/>
              <a:buNone/>
            </a:pPr>
            <a:r>
              <a:rPr lang="en-US" sz="5200">
                <a:latin typeface="Arial"/>
                <a:ea typeface="Arial"/>
                <a:cs typeface="Arial"/>
                <a:sym typeface="Arial"/>
              </a:rPr>
              <a:t>procesi, programi, aktivnosti i rezultati organizacije </a:t>
            </a:r>
            <a:endParaRPr sz="56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90384"/>
              <a:buNone/>
            </a:pPr>
            <a:r>
              <a:rPr lang="en-US" sz="5200">
                <a:latin typeface="Arial"/>
                <a:ea typeface="Arial"/>
                <a:cs typeface="Arial"/>
                <a:sym typeface="Arial"/>
              </a:rPr>
              <a:t>(posredno ili neposredno, pozitivno ili negativno)</a:t>
            </a:r>
            <a:endParaRPr sz="5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90384"/>
              <a:buNone/>
            </a:pPr>
            <a:endParaRPr sz="5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90384"/>
              <a:buNone/>
            </a:pPr>
            <a:r>
              <a:rPr lang="en-US" sz="5200" b="1">
                <a:latin typeface="Arial"/>
                <a:ea typeface="Arial"/>
                <a:cs typeface="Arial"/>
                <a:sym typeface="Arial"/>
              </a:rPr>
              <a:t>- koji mogu da podrže,</a:t>
            </a:r>
            <a:endParaRPr sz="5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90384"/>
              <a:buNone/>
            </a:pPr>
            <a:r>
              <a:rPr lang="en-US" sz="5200" b="1">
                <a:latin typeface="Arial"/>
                <a:ea typeface="Arial"/>
                <a:cs typeface="Arial"/>
                <a:sym typeface="Arial"/>
              </a:rPr>
              <a:t>- ili da budu protiv. </a:t>
            </a:r>
            <a:endParaRPr sz="4700"/>
          </a:p>
        </p:txBody>
      </p:sp>
      <p:pic>
        <p:nvPicPr>
          <p:cNvPr id="243" name="Google Shape;243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797642" y="7650366"/>
            <a:ext cx="2636634" cy="26366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9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100"/>
              <a:buFont typeface="Calibri"/>
              <a:buNone/>
            </a:pPr>
            <a:r>
              <a:rPr lang="en-US"/>
              <a:t>ZAINTERESOVANE STRANE</a:t>
            </a:r>
            <a:endParaRPr/>
          </a:p>
        </p:txBody>
      </p:sp>
      <p:sp>
        <p:nvSpPr>
          <p:cNvPr id="249" name="Google Shape;249;p19"/>
          <p:cNvSpPr txBox="1">
            <a:spLocks noGrp="1"/>
          </p:cNvSpPr>
          <p:nvPr>
            <p:ph type="body" idx="1"/>
          </p:nvPr>
        </p:nvSpPr>
        <p:spPr>
          <a:xfrm>
            <a:off x="914400" y="2126475"/>
            <a:ext cx="164592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 fontScale="55000" lnSpcReduction="20000"/>
          </a:bodyPr>
          <a:lstStyle/>
          <a:p>
            <a:pPr marL="635000" lvl="0" indent="-6350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67164"/>
              <a:buFont typeface="Calibri"/>
              <a:buNone/>
            </a:pPr>
            <a:r>
              <a:rPr lang="en-US" sz="67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VEŽBA</a:t>
            </a:r>
            <a:endParaRPr sz="6700" b="1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35000" lvl="0" indent="-635000" algn="l" rtl="0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sz="4500" b="1">
              <a:latin typeface="Arial"/>
              <a:ea typeface="Arial"/>
              <a:cs typeface="Arial"/>
              <a:sym typeface="Arial"/>
            </a:endParaRPr>
          </a:p>
          <a:p>
            <a:pPr marL="635000" lvl="0" indent="-635000" algn="l" rtl="0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 sz="4500" b="1">
                <a:latin typeface="Arial"/>
                <a:ea typeface="Arial"/>
                <a:cs typeface="Arial"/>
                <a:sym typeface="Arial"/>
              </a:rPr>
              <a:t>Zadatak:    	</a:t>
            </a:r>
            <a:endParaRPr sz="4500" b="1">
              <a:latin typeface="Arial"/>
              <a:ea typeface="Arial"/>
              <a:cs typeface="Arial"/>
              <a:sym typeface="Arial"/>
            </a:endParaRPr>
          </a:p>
          <a:p>
            <a:pPr marL="635000" lvl="0" indent="-635000" algn="l" rtl="0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sz="4500" b="1">
              <a:latin typeface="Arial"/>
              <a:ea typeface="Arial"/>
              <a:cs typeface="Arial"/>
              <a:sym typeface="Arial"/>
            </a:endParaRPr>
          </a:p>
          <a:p>
            <a:pPr marL="635000" lvl="0" indent="-635000" algn="l" rtl="0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 sz="4500">
                <a:latin typeface="Arial"/>
                <a:ea typeface="Arial"/>
                <a:cs typeface="Arial"/>
                <a:sym typeface="Arial"/>
              </a:rPr>
              <a:t>Izlistajte sve ZS koje su važne za vas </a:t>
            </a:r>
            <a:r>
              <a:rPr lang="en-US" sz="44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- 30’</a:t>
            </a:r>
            <a:endParaRPr sz="4400" b="1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35000" lvl="0" indent="-635000" algn="l" rtl="0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sz="4500">
              <a:latin typeface="Arial"/>
              <a:ea typeface="Arial"/>
              <a:cs typeface="Arial"/>
              <a:sym typeface="Arial"/>
            </a:endParaRPr>
          </a:p>
          <a:p>
            <a:pPr marL="635000" lvl="0" indent="-635000" algn="l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 sz="4500">
                <a:latin typeface="Arial"/>
                <a:ea typeface="Arial"/>
                <a:cs typeface="Arial"/>
                <a:sym typeface="Arial"/>
              </a:rPr>
              <a:t>Mapiranje ZS koje imaju uticaj</a:t>
            </a:r>
            <a:endParaRPr sz="4500" b="1">
              <a:latin typeface="Arial"/>
              <a:ea typeface="Arial"/>
              <a:cs typeface="Arial"/>
              <a:sym typeface="Arial"/>
            </a:endParaRPr>
          </a:p>
          <a:p>
            <a:pPr marL="635000" lvl="0" indent="-635000" algn="l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4500" b="1">
                <a:latin typeface="Arial"/>
                <a:ea typeface="Arial"/>
                <a:cs typeface="Arial"/>
                <a:sym typeface="Arial"/>
              </a:rPr>
              <a:t>			Matrica uticaj – interes</a:t>
            </a:r>
            <a:endParaRPr sz="4500" b="1">
              <a:latin typeface="Arial"/>
              <a:ea typeface="Arial"/>
              <a:cs typeface="Arial"/>
              <a:sym typeface="Arial"/>
            </a:endParaRPr>
          </a:p>
          <a:p>
            <a:pPr marL="635000" lvl="0" indent="-635000" algn="l" rtl="0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sz="4500" b="1">
              <a:latin typeface="Arial"/>
              <a:ea typeface="Arial"/>
              <a:cs typeface="Arial"/>
              <a:sym typeface="Arial"/>
            </a:endParaRPr>
          </a:p>
          <a:p>
            <a:pPr marL="635000" lvl="0" indent="-635000" algn="l" rtl="0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 sz="4500" b="1">
                <a:latin typeface="Arial"/>
                <a:ea typeface="Arial"/>
                <a:cs typeface="Arial"/>
                <a:sym typeface="Arial"/>
              </a:rPr>
              <a:t>			</a:t>
            </a:r>
            <a:r>
              <a:rPr lang="en-US" sz="4500">
                <a:latin typeface="Arial"/>
                <a:ea typeface="Arial"/>
                <a:cs typeface="Arial"/>
                <a:sym typeface="Arial"/>
              </a:rPr>
              <a:t>Prioritizacija najuticajnijih </a:t>
            </a:r>
            <a:r>
              <a:rPr lang="en-US" sz="45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– 45’</a:t>
            </a:r>
            <a:endParaRPr sz="63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35000" lvl="0" indent="-635000" algn="ctr" rtl="0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sz="40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35000" lvl="0" indent="-635000" algn="l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Calibri"/>
              <a:buNone/>
            </a:pPr>
            <a:r>
              <a:rPr lang="en-US" sz="40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			</a:t>
            </a:r>
            <a:r>
              <a:rPr lang="en-US" sz="4500" b="1">
                <a:latin typeface="Arial"/>
                <a:ea typeface="Arial"/>
                <a:cs typeface="Arial"/>
                <a:sym typeface="Arial"/>
              </a:rPr>
              <a:t>Matrica analiza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635000" lvl="0" indent="-635000" algn="l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 sz="4500" b="1">
                <a:latin typeface="Arial"/>
                <a:ea typeface="Arial"/>
                <a:cs typeface="Arial"/>
                <a:sym typeface="Arial"/>
              </a:rPr>
              <a:t>			</a:t>
            </a:r>
            <a:r>
              <a:rPr lang="en-US" sz="4500">
                <a:latin typeface="Arial"/>
                <a:ea typeface="Arial"/>
                <a:cs typeface="Arial"/>
                <a:sym typeface="Arial"/>
              </a:rPr>
              <a:t>Analiza odabranih ZS </a:t>
            </a:r>
            <a:r>
              <a:rPr lang="en-US" sz="45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– 45’</a:t>
            </a:r>
            <a:r>
              <a:rPr lang="en-US" sz="4000" b="1">
                <a:latin typeface="Arial"/>
                <a:ea typeface="Arial"/>
                <a:cs typeface="Arial"/>
                <a:sym typeface="Arial"/>
              </a:rPr>
              <a:t> </a:t>
            </a:r>
            <a:endParaRPr sz="4000" b="1">
              <a:latin typeface="Arial"/>
              <a:ea typeface="Arial"/>
              <a:cs typeface="Arial"/>
              <a:sym typeface="Arial"/>
            </a:endParaRPr>
          </a:p>
          <a:p>
            <a:pPr marL="635000" lvl="0" indent="-635000" algn="ctr" rtl="0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sz="40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35000" lvl="0" indent="-635000" algn="ctr" rtl="0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sz="4500">
              <a:latin typeface="Arial"/>
              <a:ea typeface="Arial"/>
              <a:cs typeface="Arial"/>
              <a:sym typeface="Arial"/>
            </a:endParaRPr>
          </a:p>
          <a:p>
            <a:pPr marL="635000" lvl="0" indent="-635000" algn="ctr" rtl="0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Calibri"/>
              <a:buNone/>
            </a:pPr>
            <a:r>
              <a:rPr lang="en-US" sz="45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30 + 90 minuta</a:t>
            </a:r>
            <a:endParaRPr sz="4500" b="1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35000" lvl="0" indent="-342900" algn="l" rtl="0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45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0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 sz="7300"/>
              <a:t>ZAINTERESOVANE STRANE</a:t>
            </a:r>
            <a:br>
              <a:rPr lang="en-US" sz="7300"/>
            </a:br>
            <a:r>
              <a:rPr lang="en-US" sz="7300"/>
              <a:t>Matrica uticaj  - interes</a:t>
            </a:r>
            <a:endParaRPr sz="7300"/>
          </a:p>
        </p:txBody>
      </p:sp>
      <p:graphicFrame>
        <p:nvGraphicFramePr>
          <p:cNvPr id="255" name="Google Shape;255;p20"/>
          <p:cNvGraphicFramePr/>
          <p:nvPr/>
        </p:nvGraphicFramePr>
        <p:xfrm>
          <a:off x="914400" y="33073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{12898A6E-8163-4AAB-BA06-B405017DDF55}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6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86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470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900"/>
                        <a:buFont typeface="Arial"/>
                        <a:buNone/>
                      </a:pPr>
                      <a:endParaRPr sz="2900" u="none" strike="noStrike" cap="none"/>
                    </a:p>
                  </a:txBody>
                  <a:tcPr marL="182850" marR="182850" marT="137150" marB="13715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900"/>
                        <a:buFont typeface="Arial"/>
                        <a:buNone/>
                      </a:pPr>
                      <a:r>
                        <a:rPr lang="en-US" sz="2900" b="1" u="none" strike="noStrike" cap="none">
                          <a:solidFill>
                            <a:schemeClr val="accent2"/>
                          </a:solidFill>
                        </a:rPr>
                        <a:t>MALI UTICAJ </a:t>
                      </a:r>
                      <a:endParaRPr sz="2900" b="1" u="none" strike="noStrike" cap="none">
                        <a:solidFill>
                          <a:schemeClr val="accent2"/>
                        </a:solidFill>
                      </a:endParaRPr>
                    </a:p>
                  </a:txBody>
                  <a:tcPr marL="182850" marR="182850" marT="137150" marB="13715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900"/>
                        <a:buFont typeface="Arial"/>
                        <a:buNone/>
                      </a:pPr>
                      <a:r>
                        <a:rPr lang="en-US" sz="2900" b="1" u="none" strike="noStrike" cap="none">
                          <a:solidFill>
                            <a:schemeClr val="accent2"/>
                          </a:solidFill>
                        </a:rPr>
                        <a:t>VELIKI UTICAJ </a:t>
                      </a:r>
                      <a:endParaRPr sz="2900" b="1" u="none" strike="noStrike" cap="none">
                        <a:solidFill>
                          <a:schemeClr val="accent2"/>
                        </a:solidFill>
                      </a:endParaRPr>
                    </a:p>
                  </a:txBody>
                  <a:tcPr marL="182850" marR="182850" marT="137150" marB="13715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1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900"/>
                        <a:buFont typeface="Arial"/>
                        <a:buNone/>
                      </a:pPr>
                      <a:r>
                        <a:rPr lang="en-US" sz="2900" b="1" u="none" strike="noStrike" cap="none">
                          <a:solidFill>
                            <a:schemeClr val="accent2"/>
                          </a:solidFill>
                        </a:rPr>
                        <a:t>MALI INTERES</a:t>
                      </a:r>
                      <a:endParaRPr sz="2900" b="1" u="none" strike="noStrike" cap="none">
                        <a:solidFill>
                          <a:schemeClr val="accent2"/>
                        </a:solidFill>
                      </a:endParaRPr>
                    </a:p>
                  </a:txBody>
                  <a:tcPr marL="182850" marR="182850" marT="137150" marB="13715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900"/>
                        <a:buFont typeface="Arial"/>
                        <a:buNone/>
                      </a:pPr>
                      <a:r>
                        <a:rPr lang="en-US" sz="2900" u="none" strike="noStrike" cap="none">
                          <a:solidFill>
                            <a:schemeClr val="accent1"/>
                          </a:solidFill>
                        </a:rPr>
                        <a:t>najniži prioritet </a:t>
                      </a:r>
                      <a:endParaRPr sz="2900" u="none" strike="noStrike" cap="none">
                        <a:solidFill>
                          <a:schemeClr val="accent1"/>
                        </a:solidFill>
                      </a:endParaRPr>
                    </a:p>
                  </a:txBody>
                  <a:tcPr marL="182850" marR="182850" marT="137150" marB="13715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900"/>
                        <a:buFont typeface="Arial"/>
                        <a:buNone/>
                      </a:pPr>
                      <a:r>
                        <a:rPr lang="en-US" sz="2900" u="none" strike="noStrike" cap="none"/>
                        <a:t>korisni za diskusiju i formulaciju mišljenja - posrednici</a:t>
                      </a:r>
                      <a:endParaRPr sz="2900" u="none" strike="noStrike" cap="none"/>
                    </a:p>
                  </a:txBody>
                  <a:tcPr marL="182850" marR="182850" marT="137150" marB="13715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573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900"/>
                        <a:buFont typeface="Arial"/>
                        <a:buNone/>
                      </a:pPr>
                      <a:r>
                        <a:rPr lang="en-US" sz="2900" b="1" u="none" strike="noStrike" cap="none">
                          <a:solidFill>
                            <a:schemeClr val="accent2"/>
                          </a:solidFill>
                        </a:rPr>
                        <a:t>VELIKI INTERES</a:t>
                      </a:r>
                      <a:endParaRPr sz="2900" b="1" u="none" strike="noStrike" cap="none">
                        <a:solidFill>
                          <a:schemeClr val="accent2"/>
                        </a:solidFill>
                      </a:endParaRPr>
                    </a:p>
                  </a:txBody>
                  <a:tcPr marL="182850" marR="182850" marT="137150" marB="13715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900"/>
                        <a:buFont typeface="Arial"/>
                        <a:buNone/>
                      </a:pPr>
                      <a:r>
                        <a:rPr lang="en-US" sz="2900" b="1" u="none" strike="noStrike" cap="none"/>
                        <a:t>važna grupa</a:t>
                      </a:r>
                      <a:endParaRPr sz="2900" b="1" u="none" strike="noStrike" cap="none"/>
                    </a:p>
                  </a:txBody>
                  <a:tcPr marL="182850" marR="182850" marT="137150" marB="13715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900"/>
                        <a:buFont typeface="Arial"/>
                        <a:buNone/>
                      </a:pPr>
                      <a:r>
                        <a:rPr lang="en-US" sz="2900" b="1" u="none" strike="noStrike" cap="none">
                          <a:solidFill>
                            <a:srgbClr val="FF00FF"/>
                          </a:solidFill>
                        </a:rPr>
                        <a:t>kritična grupa zainteresovanih strana</a:t>
                      </a:r>
                      <a:endParaRPr sz="2900" b="1" u="none" strike="noStrike" cap="none">
                        <a:solidFill>
                          <a:srgbClr val="FF00FF"/>
                        </a:solidFill>
                      </a:endParaRPr>
                    </a:p>
                  </a:txBody>
                  <a:tcPr marL="182850" marR="182850" marT="137150" marB="13715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21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 sz="7300"/>
              <a:t>Matrica za analizu </a:t>
            </a:r>
            <a:br>
              <a:rPr lang="en-US" sz="7300"/>
            </a:br>
            <a:r>
              <a:rPr lang="en-US" sz="7300"/>
              <a:t>zainteresovanih grupa (strana)</a:t>
            </a:r>
            <a:endParaRPr sz="7300"/>
          </a:p>
        </p:txBody>
      </p:sp>
      <p:pic>
        <p:nvPicPr>
          <p:cNvPr id="261" name="Google Shape;261;p2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914400" y="3291464"/>
            <a:ext cx="16459200" cy="6572700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21"/>
          <p:cNvSpPr txBox="1"/>
          <p:nvPr/>
        </p:nvSpPr>
        <p:spPr>
          <a:xfrm>
            <a:off x="1020400" y="2491688"/>
            <a:ext cx="136686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167625" rIns="167625" bIns="1676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endParaRPr sz="26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121028ad55e_0_9"/>
          <p:cNvSpPr txBox="1">
            <a:spLocks noGrp="1"/>
          </p:cNvSpPr>
          <p:nvPr>
            <p:ph type="title"/>
          </p:nvPr>
        </p:nvSpPr>
        <p:spPr>
          <a:xfrm>
            <a:off x="396850" y="3007238"/>
            <a:ext cx="17068800" cy="56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fontScale="90000"/>
          </a:bodyPr>
          <a:lstStyle/>
          <a:p>
            <a:pPr marL="0" lvl="0" indent="254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66000"/>
              <a:buNone/>
            </a:pPr>
            <a:r>
              <a:rPr lang="en-US" sz="5000" b="1" u="sng">
                <a:latin typeface="Arial"/>
                <a:ea typeface="Arial"/>
                <a:cs typeface="Arial"/>
                <a:sym typeface="Arial"/>
              </a:rPr>
              <a:t>Analiza okruženja, snaga i slabosti organizacije (SWOT, PESTLE)</a:t>
            </a:r>
            <a:endParaRPr sz="5000" b="1" u="sng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</a:pPr>
            <a:endParaRPr sz="4400">
              <a:latin typeface="Arial"/>
              <a:ea typeface="Arial"/>
              <a:cs typeface="Arial"/>
              <a:sym typeface="Arial"/>
            </a:endParaRPr>
          </a:p>
          <a:p>
            <a:pPr marL="838200" lvl="0" indent="-65913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AutoNum type="arabicPeriod"/>
            </a:pPr>
            <a:r>
              <a:rPr lang="en-US" sz="4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analiza spoljašnjeg okruženja i mapiranje trendova koji mogu uticati na rad organizacije (PESTLE)</a:t>
            </a:r>
            <a:endParaRPr sz="4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38200" lvl="0" indent="-670560" algn="just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AutoNum type="arabicPeriod"/>
            </a:pPr>
            <a:r>
              <a:rPr lang="en-US"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SWOT tehnika i njen značaj za proces SP</a:t>
            </a:r>
            <a:endParaRPr sz="4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38200" lvl="0" indent="-670560" algn="just" rtl="0">
              <a:lnSpc>
                <a:spcPct val="115000"/>
              </a:lnSpc>
              <a:spcBef>
                <a:spcPts val="2200"/>
              </a:spcBef>
              <a:spcAft>
                <a:spcPts val="1800"/>
              </a:spcAft>
              <a:buClr>
                <a:schemeClr val="dk2"/>
              </a:buClr>
              <a:buSzPct val="100000"/>
              <a:buFont typeface="Arial"/>
              <a:buAutoNum type="arabicPeriod"/>
            </a:pPr>
            <a:r>
              <a:rPr lang="en-US"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prioritetna strateška pitanja iz rezultata SWOT analize</a:t>
            </a:r>
            <a:endParaRPr sz="5700" b="1" u="sng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g121028ad55e_0_9"/>
          <p:cNvSpPr txBox="1"/>
          <p:nvPr/>
        </p:nvSpPr>
        <p:spPr>
          <a:xfrm>
            <a:off x="1827200" y="943238"/>
            <a:ext cx="14402400" cy="19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167625" rIns="167625" bIns="1676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300"/>
              <a:buFont typeface="Arial"/>
              <a:buNone/>
            </a:pPr>
            <a:r>
              <a:rPr lang="en-US" sz="103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SESIJA 3</a:t>
            </a:r>
            <a:endParaRPr sz="103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11f5b286ac2_0_58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fontScale="90000"/>
          </a:bodyPr>
          <a:lstStyle/>
          <a:p>
            <a:pPr marL="0" lvl="0" indent="254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363"/>
              <a:buFont typeface="Arial"/>
              <a:buNone/>
            </a:pPr>
            <a:r>
              <a:rPr lang="en-US" sz="5500" b="1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Analiza okruženja, snaga i slabosti organizacije:</a:t>
            </a:r>
            <a:endParaRPr sz="5500" b="1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679"/>
              <a:buNone/>
            </a:pPr>
            <a:r>
              <a:rPr lang="en-US">
                <a:solidFill>
                  <a:srgbClr val="434343"/>
                </a:solidFill>
              </a:rPr>
              <a:t>PESTLE i SWOT analiza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275" name="Google Shape;275;g11f5b286ac2_0_58"/>
          <p:cNvSpPr txBox="1">
            <a:spLocks noGrp="1"/>
          </p:cNvSpPr>
          <p:nvPr>
            <p:ph type="body" idx="1"/>
          </p:nvPr>
        </p:nvSpPr>
        <p:spPr>
          <a:xfrm>
            <a:off x="914400" y="3183375"/>
            <a:ext cx="164592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/>
          <a:p>
            <a:pPr marL="939800" lvl="0" indent="-6985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400"/>
              <a:buFont typeface="Arial"/>
              <a:buAutoNum type="alphaUcPeriod"/>
            </a:pPr>
            <a:r>
              <a:rPr lang="en-US" sz="44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PESTLE analiza (50’)</a:t>
            </a:r>
            <a:endParaRPr sz="44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44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B.  Vežba primena SWOT analize  (50')</a:t>
            </a:r>
            <a:endParaRPr sz="44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3300"/>
              <a:buNone/>
            </a:pPr>
            <a:r>
              <a:rPr lang="en-US" sz="44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C. Određivanje prioriteta među rezultatima SWOT analize (20')</a:t>
            </a:r>
            <a:endParaRPr sz="44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3300"/>
              <a:buNone/>
            </a:pPr>
            <a:endParaRPr sz="4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Materijal za rad: Flip chart ili bela tabla, stikeri, markeri</a:t>
            </a:r>
            <a:endParaRPr sz="4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3300"/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121028ad55e_0_0"/>
          <p:cNvSpPr txBox="1">
            <a:spLocks noGrp="1"/>
          </p:cNvSpPr>
          <p:nvPr>
            <p:ph type="title"/>
          </p:nvPr>
        </p:nvSpPr>
        <p:spPr>
          <a:xfrm>
            <a:off x="379800" y="1266268"/>
            <a:ext cx="16993800" cy="23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/>
          <a:p>
            <a:pPr marL="0" lvl="0" indent="254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endParaRPr sz="720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254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103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Sesija 1</a:t>
            </a:r>
            <a:endParaRPr sz="10300" b="1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endParaRPr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g121028ad55e_0_0"/>
          <p:cNvSpPr txBox="1">
            <a:spLocks noGrp="1"/>
          </p:cNvSpPr>
          <p:nvPr>
            <p:ph type="body" idx="1"/>
          </p:nvPr>
        </p:nvSpPr>
        <p:spPr>
          <a:xfrm>
            <a:off x="914400" y="3325763"/>
            <a:ext cx="16459200" cy="60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 fontScale="85000" lnSpcReduction="20000"/>
          </a:bodyPr>
          <a:lstStyle/>
          <a:p>
            <a:pPr marL="0" lvl="0" indent="254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57894"/>
              <a:buNone/>
            </a:pPr>
            <a:endParaRPr sz="5700" b="1">
              <a:latin typeface="Arial"/>
              <a:ea typeface="Arial"/>
              <a:cs typeface="Arial"/>
              <a:sym typeface="Arial"/>
            </a:endParaRPr>
          </a:p>
          <a:p>
            <a:pPr marL="0" lvl="0" indent="254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5087"/>
              <a:buFont typeface="Arial"/>
              <a:buNone/>
            </a:pPr>
            <a:r>
              <a:rPr lang="en-US" sz="5700" b="1" u="sng">
                <a:latin typeface="Arial"/>
                <a:ea typeface="Arial"/>
                <a:cs typeface="Arial"/>
                <a:sym typeface="Arial"/>
              </a:rPr>
              <a:t>Uvod u strateško planiranje</a:t>
            </a:r>
            <a:endParaRPr sz="5700" b="1" u="sng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5087"/>
              <a:buFont typeface="Arial"/>
              <a:buNone/>
            </a:pPr>
            <a:endParaRPr sz="5700">
              <a:latin typeface="Arial"/>
              <a:ea typeface="Arial"/>
              <a:cs typeface="Arial"/>
              <a:sym typeface="Arial"/>
            </a:endParaRPr>
          </a:p>
          <a:p>
            <a:pPr marL="838200" lvl="0" indent="-726757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AutoNum type="arabicPeriod"/>
            </a:pPr>
            <a:r>
              <a:rPr lang="en-US" sz="57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koristi i značaj SP</a:t>
            </a:r>
            <a:endParaRPr sz="57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38200" lvl="0" indent="-726757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AutoNum type="arabicPeriod"/>
            </a:pPr>
            <a:r>
              <a:rPr lang="en-US" sz="57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nivoi planiranja</a:t>
            </a:r>
            <a:endParaRPr sz="57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38200" lvl="0" indent="-726757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AutoNum type="arabicPeriod"/>
            </a:pPr>
            <a:r>
              <a:rPr lang="en-US" sz="57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ključna pitanja u procesu SP</a:t>
            </a:r>
            <a:endParaRPr sz="57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38200" lvl="0" indent="-726757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AutoNum type="arabicPeriod"/>
            </a:pPr>
            <a:r>
              <a:rPr lang="en-US" sz="57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elementi dokumenta SP</a:t>
            </a:r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22"/>
          <p:cNvSpPr txBox="1">
            <a:spLocks noGrp="1"/>
          </p:cNvSpPr>
          <p:nvPr>
            <p:ph type="title"/>
          </p:nvPr>
        </p:nvSpPr>
        <p:spPr>
          <a:xfrm>
            <a:off x="914400" y="1255068"/>
            <a:ext cx="16459200" cy="3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 sz="7300"/>
              <a:t>PESTLE</a:t>
            </a:r>
            <a:br>
              <a:rPr lang="en-US" sz="7300"/>
            </a:br>
            <a:r>
              <a:rPr lang="en-US" sz="4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okvir za analizu spoljašnjeg okruženja i mapiranje trendova koji mogu uticati na rad organizacije</a:t>
            </a:r>
            <a:r>
              <a:rPr lang="en-US" sz="4500"/>
              <a:t> </a:t>
            </a:r>
            <a:br>
              <a:rPr lang="en-US" sz="7300"/>
            </a:br>
            <a:endParaRPr sz="7300"/>
          </a:p>
        </p:txBody>
      </p:sp>
      <p:sp>
        <p:nvSpPr>
          <p:cNvPr id="282" name="Google Shape;282;p22"/>
          <p:cNvSpPr txBox="1">
            <a:spLocks noGrp="1"/>
          </p:cNvSpPr>
          <p:nvPr>
            <p:ph type="body" idx="1"/>
          </p:nvPr>
        </p:nvSpPr>
        <p:spPr>
          <a:xfrm>
            <a:off x="914400" y="2227176"/>
            <a:ext cx="16459200" cy="756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 fontScale="55000" lnSpcReduction="20000"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2592"/>
              <a:buNone/>
            </a:pPr>
            <a:r>
              <a:rPr lang="en-US" sz="5400">
                <a:latin typeface="Arial"/>
                <a:ea typeface="Arial"/>
                <a:cs typeface="Arial"/>
                <a:sym typeface="Arial"/>
              </a:rPr>
              <a:t>Akronim </a:t>
            </a:r>
            <a:r>
              <a:rPr lang="en-US" sz="54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PESTLE</a:t>
            </a:r>
            <a:r>
              <a:rPr lang="en-US" sz="5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5400">
                <a:latin typeface="Arial"/>
                <a:ea typeface="Arial"/>
                <a:cs typeface="Arial"/>
                <a:sym typeface="Arial"/>
              </a:rPr>
              <a:t>znači:</a:t>
            </a:r>
            <a:endParaRPr sz="5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92592"/>
              <a:buNone/>
            </a:pPr>
            <a:r>
              <a:rPr lang="en-US" sz="5400" b="1">
                <a:latin typeface="Arial"/>
                <a:ea typeface="Arial"/>
                <a:cs typeface="Arial"/>
                <a:sym typeface="Arial"/>
              </a:rPr>
              <a:t>P</a:t>
            </a:r>
            <a:r>
              <a:rPr lang="en-US" sz="5400">
                <a:latin typeface="Arial"/>
                <a:ea typeface="Arial"/>
                <a:cs typeface="Arial"/>
                <a:sym typeface="Arial"/>
              </a:rPr>
              <a:t>olitičko okruženje, </a:t>
            </a:r>
            <a:endParaRPr sz="5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92592"/>
              <a:buNone/>
            </a:pPr>
            <a:r>
              <a:rPr lang="en-US" sz="5400" b="1">
                <a:latin typeface="Arial"/>
                <a:ea typeface="Arial"/>
                <a:cs typeface="Arial"/>
                <a:sym typeface="Arial"/>
              </a:rPr>
              <a:t>E</a:t>
            </a:r>
            <a:r>
              <a:rPr lang="en-US" sz="5400">
                <a:latin typeface="Arial"/>
                <a:ea typeface="Arial"/>
                <a:cs typeface="Arial"/>
                <a:sym typeface="Arial"/>
              </a:rPr>
              <a:t>konomsko okruženje, </a:t>
            </a:r>
            <a:endParaRPr sz="5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92592"/>
              <a:buNone/>
            </a:pPr>
            <a:r>
              <a:rPr lang="en-US" sz="5400" b="1"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en-US" sz="5400">
                <a:latin typeface="Arial"/>
                <a:ea typeface="Arial"/>
                <a:cs typeface="Arial"/>
                <a:sym typeface="Arial"/>
              </a:rPr>
              <a:t>ocijalno okruženje,</a:t>
            </a:r>
            <a:endParaRPr sz="5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92592"/>
              <a:buNone/>
            </a:pPr>
            <a:r>
              <a:rPr lang="en-US" sz="5400" b="1">
                <a:latin typeface="Arial"/>
                <a:ea typeface="Arial"/>
                <a:cs typeface="Arial"/>
                <a:sym typeface="Arial"/>
              </a:rPr>
              <a:t>T</a:t>
            </a:r>
            <a:r>
              <a:rPr lang="en-US" sz="5400">
                <a:latin typeface="Arial"/>
                <a:ea typeface="Arial"/>
                <a:cs typeface="Arial"/>
                <a:sym typeface="Arial"/>
              </a:rPr>
              <a:t>ehnološko okruženje, </a:t>
            </a:r>
            <a:endParaRPr sz="5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92592"/>
              <a:buNone/>
            </a:pPr>
            <a:r>
              <a:rPr lang="en-US" sz="5400"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5400" b="1"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en-US" sz="5400">
                <a:latin typeface="Arial"/>
                <a:ea typeface="Arial"/>
                <a:cs typeface="Arial"/>
                <a:sym typeface="Arial"/>
              </a:rPr>
              <a:t>egal) pravno / zakonodavno okruženje i </a:t>
            </a:r>
            <a:endParaRPr sz="5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92592"/>
              <a:buNone/>
            </a:pPr>
            <a:r>
              <a:rPr lang="en-US" sz="5400" b="1">
                <a:latin typeface="Arial"/>
                <a:ea typeface="Arial"/>
                <a:cs typeface="Arial"/>
                <a:sym typeface="Arial"/>
              </a:rPr>
              <a:t>E</a:t>
            </a:r>
            <a:r>
              <a:rPr lang="en-US" sz="5400">
                <a:latin typeface="Arial"/>
                <a:ea typeface="Arial"/>
                <a:cs typeface="Arial"/>
                <a:sym typeface="Arial"/>
              </a:rPr>
              <a:t>kološko okruženje</a:t>
            </a:r>
            <a:endParaRPr sz="5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92592"/>
              <a:buNone/>
            </a:pPr>
            <a:endParaRPr sz="5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92592"/>
              <a:buNone/>
            </a:pPr>
            <a:r>
              <a:rPr lang="en-US" sz="5400">
                <a:latin typeface="Arial"/>
                <a:ea typeface="Arial"/>
                <a:cs typeface="Arial"/>
                <a:sym typeface="Arial"/>
              </a:rPr>
              <a:t>U okviru SWOT- a pretnje i mogućnosti se sagledavaju uvažavajući političke, ekonomske, socijalne, tehnološke, pravne i ekološke aspekte okruženja (PESTLE). </a:t>
            </a:r>
            <a:endParaRPr sz="5400">
              <a:latin typeface="Arial"/>
              <a:ea typeface="Arial"/>
              <a:cs typeface="Arial"/>
              <a:sym typeface="Arial"/>
            </a:endParaRPr>
          </a:p>
          <a:p>
            <a:pPr marL="635000" lvl="0" indent="-317500" algn="l" rtl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500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47058"/>
              <a:buNone/>
            </a:pPr>
            <a:endParaRPr sz="3400" i="1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23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100"/>
              <a:buFont typeface="Calibri"/>
              <a:buNone/>
            </a:pPr>
            <a:r>
              <a:rPr lang="en-US"/>
              <a:t>PESTLE</a:t>
            </a:r>
            <a:endParaRPr/>
          </a:p>
        </p:txBody>
      </p:sp>
      <p:sp>
        <p:nvSpPr>
          <p:cNvPr id="288" name="Google Shape;288;p23"/>
          <p:cNvSpPr txBox="1">
            <a:spLocks noGrp="1"/>
          </p:cNvSpPr>
          <p:nvPr>
            <p:ph type="body" idx="1"/>
          </p:nvPr>
        </p:nvSpPr>
        <p:spPr>
          <a:xfrm>
            <a:off x="914400" y="1749020"/>
            <a:ext cx="164592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None/>
            </a:pPr>
            <a:endParaRPr sz="44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Pts val="5100"/>
              <a:buNone/>
            </a:pPr>
            <a:r>
              <a:rPr lang="en-US" sz="44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VEŽBA: Flip chart</a:t>
            </a:r>
            <a:endParaRPr sz="4400" b="1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100"/>
              <a:buNone/>
            </a:pPr>
            <a:r>
              <a:rPr lang="en-US" sz="4400" b="1">
                <a:latin typeface="Arial"/>
                <a:ea typeface="Arial"/>
                <a:cs typeface="Arial"/>
                <a:sym typeface="Arial"/>
              </a:rPr>
              <a:t>Zadatak: </a:t>
            </a:r>
            <a:endParaRPr sz="44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100"/>
              <a:buNone/>
            </a:pPr>
            <a:r>
              <a:rPr lang="en-US" sz="4400">
                <a:latin typeface="Arial"/>
                <a:ea typeface="Arial"/>
                <a:cs typeface="Arial"/>
                <a:sym typeface="Arial"/>
              </a:rPr>
              <a:t>analiazirati okruženje u kojem delujete kroz političke, ekonomske, socijalne, tehnološke, pravne i ekološke aspekte.</a:t>
            </a:r>
            <a:endParaRPr sz="4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4400">
                <a:latin typeface="Arial"/>
                <a:ea typeface="Arial"/>
                <a:cs typeface="Arial"/>
                <a:sym typeface="Arial"/>
              </a:rPr>
              <a:t>Nakon što izlistate sve ove faktore, trebalo bi da identifikujete one koje mogu biti važni za vaš rad, bilo kao prilika, bilo kao pretnja i da ih imate u vidu prilikom planiranja.</a:t>
            </a:r>
            <a:endParaRPr sz="4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100"/>
              <a:buNone/>
            </a:pPr>
            <a:endParaRPr sz="44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5100"/>
              <a:buNone/>
            </a:pPr>
            <a:r>
              <a:rPr lang="en-US" sz="44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50 minuta</a:t>
            </a:r>
            <a:endParaRPr sz="44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11f5b286ac2_0_66"/>
          <p:cNvSpPr txBox="1">
            <a:spLocks noGrp="1"/>
          </p:cNvSpPr>
          <p:nvPr>
            <p:ph type="title"/>
          </p:nvPr>
        </p:nvSpPr>
        <p:spPr>
          <a:xfrm>
            <a:off x="914400" y="-18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US"/>
              <a:t>SWOT </a:t>
            </a:r>
            <a:endParaRPr/>
          </a:p>
        </p:txBody>
      </p:sp>
      <p:sp>
        <p:nvSpPr>
          <p:cNvPr id="295" name="Google Shape;295;g11f5b286ac2_0_66"/>
          <p:cNvSpPr txBox="1">
            <a:spLocks noGrp="1"/>
          </p:cNvSpPr>
          <p:nvPr>
            <p:ph type="body" idx="1"/>
          </p:nvPr>
        </p:nvSpPr>
        <p:spPr>
          <a:xfrm>
            <a:off x="914400" y="1714500"/>
            <a:ext cx="16459200" cy="82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 fontScale="47500" lnSpcReduction="10000"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15"/>
              <a:buFont typeface="Arial"/>
              <a:buNone/>
            </a:pPr>
            <a:r>
              <a:rPr lang="en-US" sz="5100" b="1"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en-US" sz="5100">
                <a:latin typeface="Arial"/>
                <a:ea typeface="Arial"/>
                <a:cs typeface="Arial"/>
                <a:sym typeface="Arial"/>
              </a:rPr>
              <a:t>trengths - Snage</a:t>
            </a:r>
            <a:endParaRPr sz="5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15"/>
              <a:buFont typeface="Arial"/>
              <a:buNone/>
            </a:pPr>
            <a:r>
              <a:rPr lang="en-US" sz="5100" b="1">
                <a:latin typeface="Arial"/>
                <a:ea typeface="Arial"/>
                <a:cs typeface="Arial"/>
                <a:sym typeface="Arial"/>
              </a:rPr>
              <a:t>W</a:t>
            </a:r>
            <a:r>
              <a:rPr lang="en-US" sz="5100">
                <a:latin typeface="Arial"/>
                <a:ea typeface="Arial"/>
                <a:cs typeface="Arial"/>
                <a:sym typeface="Arial"/>
              </a:rPr>
              <a:t>eaknesses - Slabosti</a:t>
            </a:r>
            <a:endParaRPr sz="5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15"/>
              <a:buFont typeface="Arial"/>
              <a:buNone/>
            </a:pPr>
            <a:r>
              <a:rPr lang="en-US" sz="5100" b="1"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en-US" sz="5100">
                <a:latin typeface="Arial"/>
                <a:ea typeface="Arial"/>
                <a:cs typeface="Arial"/>
                <a:sym typeface="Arial"/>
              </a:rPr>
              <a:t>pportunities - Prilike/Mogućnosti</a:t>
            </a:r>
            <a:endParaRPr sz="5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rPr lang="en-US" sz="5100" b="1">
                <a:latin typeface="Arial"/>
                <a:ea typeface="Arial"/>
                <a:cs typeface="Arial"/>
                <a:sym typeface="Arial"/>
              </a:rPr>
              <a:t>T</a:t>
            </a:r>
            <a:r>
              <a:rPr lang="en-US" sz="5100">
                <a:latin typeface="Arial"/>
                <a:ea typeface="Arial"/>
                <a:cs typeface="Arial"/>
                <a:sym typeface="Arial"/>
              </a:rPr>
              <a:t>hreats - Pretnje</a:t>
            </a:r>
            <a:endParaRPr sz="5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endParaRPr sz="5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rPr lang="en-US" sz="5100" b="1">
                <a:latin typeface="Arial"/>
                <a:ea typeface="Arial"/>
                <a:cs typeface="Arial"/>
                <a:sym typeface="Arial"/>
              </a:rPr>
              <a:t>Unutrašnje jake strane (snage): </a:t>
            </a:r>
            <a:r>
              <a:rPr lang="en-US" sz="5100">
                <a:latin typeface="Arial"/>
                <a:ea typeface="Arial"/>
                <a:cs typeface="Arial"/>
                <a:sym typeface="Arial"/>
              </a:rPr>
              <a:t>resursi, sposobnosti koje pomažu organizaciji da ispuni svoju misiju (</a:t>
            </a:r>
            <a:r>
              <a:rPr lang="en-US" sz="5100" i="1">
                <a:latin typeface="Arial"/>
                <a:ea typeface="Arial"/>
                <a:cs typeface="Arial"/>
                <a:sym typeface="Arial"/>
              </a:rPr>
              <a:t>profesionalno osoblje, posvećeno člansvo, liderstvo…</a:t>
            </a:r>
            <a:r>
              <a:rPr lang="en-US" sz="5100">
                <a:latin typeface="Arial"/>
                <a:ea typeface="Arial"/>
                <a:cs typeface="Arial"/>
                <a:sym typeface="Arial"/>
              </a:rPr>
              <a:t>), istorijat i rezultati organizacije…</a:t>
            </a:r>
            <a:endParaRPr sz="5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ct val="117647"/>
              <a:buNone/>
            </a:pPr>
            <a:r>
              <a:rPr lang="en-US" sz="5100" b="1">
                <a:latin typeface="Arial"/>
                <a:ea typeface="Arial"/>
                <a:cs typeface="Arial"/>
                <a:sym typeface="Arial"/>
              </a:rPr>
              <a:t>Unutrašnje slabosti: </a:t>
            </a:r>
            <a:r>
              <a:rPr lang="en-US" sz="5100">
                <a:latin typeface="Arial"/>
                <a:ea typeface="Arial"/>
                <a:cs typeface="Arial"/>
                <a:sym typeface="Arial"/>
              </a:rPr>
              <a:t>nedostatak resursa / kapaciteta koji sprečavaju ili ograničavaju organizaciju da ispuni svoju misiju (</a:t>
            </a:r>
            <a:r>
              <a:rPr lang="en-US" sz="5100" i="1">
                <a:latin typeface="Arial"/>
                <a:ea typeface="Arial"/>
                <a:cs typeface="Arial"/>
                <a:sym typeface="Arial"/>
              </a:rPr>
              <a:t>nedovoljno profesionalno osoblje, neposvećeno članstvo, nedostatak liderstva, nedostatak kapaciteta…</a:t>
            </a:r>
            <a:r>
              <a:rPr lang="en-US" sz="5100">
                <a:latin typeface="Arial"/>
                <a:ea typeface="Arial"/>
                <a:cs typeface="Arial"/>
                <a:sym typeface="Arial"/>
              </a:rPr>
              <a:t>)</a:t>
            </a:r>
            <a:endParaRPr sz="5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ct val="117647"/>
              <a:buNone/>
            </a:pPr>
            <a:r>
              <a:rPr lang="en-US" sz="5100" b="1">
                <a:latin typeface="Arial"/>
                <a:ea typeface="Arial"/>
                <a:cs typeface="Arial"/>
                <a:sym typeface="Arial"/>
              </a:rPr>
              <a:t>Spoljne mogućnosti: </a:t>
            </a:r>
            <a:r>
              <a:rPr lang="en-US" sz="5100">
                <a:latin typeface="Arial"/>
                <a:ea typeface="Arial"/>
                <a:cs typeface="Arial"/>
                <a:sym typeface="Arial"/>
              </a:rPr>
              <a:t>potencijalna podrška, savezi, pomoć, resursi ili trendovi koji će ili mogu pomoći ostvarivanju misije, vrednosti ili ciljeva (</a:t>
            </a:r>
            <a:r>
              <a:rPr lang="en-US" sz="5100" b="1" i="1">
                <a:latin typeface="Arial"/>
                <a:ea typeface="Arial"/>
                <a:cs typeface="Arial"/>
                <a:sym typeface="Arial"/>
              </a:rPr>
              <a:t>osvrt na PESTLE</a:t>
            </a:r>
            <a:r>
              <a:rPr lang="en-US" sz="5100">
                <a:latin typeface="Arial"/>
                <a:ea typeface="Arial"/>
                <a:cs typeface="Arial"/>
                <a:sym typeface="Arial"/>
              </a:rPr>
              <a:t>) </a:t>
            </a:r>
            <a:endParaRPr sz="5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ct val="117647"/>
              <a:buNone/>
            </a:pPr>
            <a:r>
              <a:rPr lang="en-US" sz="5100" b="1">
                <a:latin typeface="Arial"/>
                <a:ea typeface="Arial"/>
                <a:cs typeface="Arial"/>
                <a:sym typeface="Arial"/>
              </a:rPr>
              <a:t>Spoljne pretnje: </a:t>
            </a:r>
            <a:r>
              <a:rPr lang="en-US" sz="5100">
                <a:latin typeface="Arial"/>
                <a:ea typeface="Arial"/>
                <a:cs typeface="Arial"/>
                <a:sym typeface="Arial"/>
              </a:rPr>
              <a:t>potencijalni trendovi, savezi, politike, manjkavosti u okruženju koje potencijalno mogu ili će sprečavati ostvarivanje misije, vrednosti ili ciljeva(</a:t>
            </a:r>
            <a:r>
              <a:rPr lang="en-US" sz="5100" b="1" i="1">
                <a:latin typeface="Arial"/>
                <a:ea typeface="Arial"/>
                <a:cs typeface="Arial"/>
                <a:sym typeface="Arial"/>
              </a:rPr>
              <a:t>osvrt na PESTLE</a:t>
            </a:r>
            <a:r>
              <a:rPr lang="en-US" sz="5100">
                <a:latin typeface="Arial"/>
                <a:ea typeface="Arial"/>
                <a:cs typeface="Arial"/>
                <a:sym typeface="Arial"/>
              </a:rPr>
              <a:t>) </a:t>
            </a:r>
            <a:endParaRPr sz="5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ct val="117647"/>
              <a:buNone/>
            </a:pPr>
            <a:r>
              <a:rPr lang="en-US" sz="5100" b="1">
                <a:latin typeface="Arial"/>
                <a:ea typeface="Arial"/>
                <a:cs typeface="Arial"/>
                <a:sym typeface="Arial"/>
              </a:rPr>
              <a:t>SWOT analiza vam daje uvid u to kako da</a:t>
            </a:r>
            <a:endParaRPr sz="5100" b="1">
              <a:latin typeface="Arial"/>
              <a:ea typeface="Arial"/>
              <a:cs typeface="Arial"/>
              <a:sym typeface="Arial"/>
            </a:endParaRPr>
          </a:p>
          <a:p>
            <a:pPr marL="838200" lvl="0" indent="-572928" algn="l" rtl="0">
              <a:lnSpc>
                <a:spcPct val="115000"/>
              </a:lnSpc>
              <a:spcBef>
                <a:spcPts val="2200"/>
              </a:spcBef>
              <a:spcAft>
                <a:spcPts val="0"/>
              </a:spcAft>
              <a:buSzPct val="100000"/>
              <a:buChar char="●"/>
            </a:pPr>
            <a:r>
              <a:rPr lang="en-US" sz="5100" b="1">
                <a:latin typeface="Arial"/>
                <a:ea typeface="Arial"/>
                <a:cs typeface="Arial"/>
                <a:sym typeface="Arial"/>
              </a:rPr>
              <a:t>iskoristite prednosti Prilika/Mogućnosti i prevaziđete ili izbegnete pretnje, uz</a:t>
            </a:r>
            <a:endParaRPr sz="5100" b="1">
              <a:latin typeface="Arial"/>
              <a:ea typeface="Arial"/>
              <a:cs typeface="Arial"/>
              <a:sym typeface="Arial"/>
            </a:endParaRPr>
          </a:p>
          <a:p>
            <a:pPr marL="838200" lvl="0" indent="-572928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5100" b="1">
                <a:latin typeface="Arial"/>
                <a:ea typeface="Arial"/>
                <a:cs typeface="Arial"/>
                <a:sym typeface="Arial"/>
              </a:rPr>
              <a:t>maksimalnu upotrebu postojećih snaga,</a:t>
            </a:r>
            <a:endParaRPr sz="5100" b="1">
              <a:latin typeface="Arial"/>
              <a:ea typeface="Arial"/>
              <a:cs typeface="Arial"/>
              <a:sym typeface="Arial"/>
            </a:endParaRPr>
          </a:p>
          <a:p>
            <a:pPr marL="838200" lvl="0" indent="-572928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5100" b="1">
                <a:latin typeface="Arial"/>
                <a:ea typeface="Arial"/>
                <a:cs typeface="Arial"/>
                <a:sym typeface="Arial"/>
              </a:rPr>
              <a:t>vodeći računa pri tom o slabostima organizacije</a:t>
            </a:r>
            <a:endParaRPr b="1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24" descr="A picture containing computer&#10;&#10;Description automatically generated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2529" r="5167" b="-1"/>
          <a:stretch/>
        </p:blipFill>
        <p:spPr>
          <a:xfrm>
            <a:off x="227210" y="82350"/>
            <a:ext cx="174138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24"/>
          <p:cNvSpPr txBox="1"/>
          <p:nvPr/>
        </p:nvSpPr>
        <p:spPr>
          <a:xfrm>
            <a:off x="4667122" y="2155868"/>
            <a:ext cx="17640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US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-US" sz="3300" b="0" i="1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snage</a:t>
            </a:r>
            <a:r>
              <a:rPr lang="en-US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2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2" name="Google Shape;302;p24"/>
          <p:cNvSpPr txBox="1"/>
          <p:nvPr/>
        </p:nvSpPr>
        <p:spPr>
          <a:xfrm>
            <a:off x="2362198" y="3410963"/>
            <a:ext cx="6781800" cy="10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US" sz="2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ljudski resursi, mreža partnera, 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US" sz="2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sredstva… 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3" name="Google Shape;303;p24"/>
          <p:cNvSpPr txBox="1"/>
          <p:nvPr/>
        </p:nvSpPr>
        <p:spPr>
          <a:xfrm>
            <a:off x="11817112" y="2213238"/>
            <a:ext cx="20793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US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-US" sz="3300" b="0" i="1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slabosti</a:t>
            </a:r>
            <a:r>
              <a:rPr lang="en-US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2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p24"/>
          <p:cNvSpPr txBox="1"/>
          <p:nvPr/>
        </p:nvSpPr>
        <p:spPr>
          <a:xfrm>
            <a:off x="4667122" y="6253982"/>
            <a:ext cx="17973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US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-US" sz="3300" b="0" i="1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prilike</a:t>
            </a:r>
            <a:r>
              <a:rPr lang="en-US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2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Google Shape;305;p24"/>
          <p:cNvSpPr/>
          <p:nvPr/>
        </p:nvSpPr>
        <p:spPr>
          <a:xfrm>
            <a:off x="11756828" y="6221595"/>
            <a:ext cx="20151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US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-US" sz="3300" b="0" i="1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pretnje</a:t>
            </a:r>
            <a:r>
              <a:rPr lang="en-US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3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p24"/>
          <p:cNvSpPr txBox="1"/>
          <p:nvPr/>
        </p:nvSpPr>
        <p:spPr>
          <a:xfrm>
            <a:off x="2778650" y="2672775"/>
            <a:ext cx="55284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US" sz="3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pod našom kontrolom: </a:t>
            </a:r>
            <a:endParaRPr sz="2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Google Shape;307;p24"/>
          <p:cNvSpPr txBox="1"/>
          <p:nvPr/>
        </p:nvSpPr>
        <p:spPr>
          <a:xfrm>
            <a:off x="9866058" y="2672775"/>
            <a:ext cx="59772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US" sz="3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pod našom kontrolom: </a:t>
            </a:r>
            <a:endParaRPr sz="2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p24"/>
          <p:cNvSpPr txBox="1"/>
          <p:nvPr/>
        </p:nvSpPr>
        <p:spPr>
          <a:xfrm>
            <a:off x="2778646" y="6792638"/>
            <a:ext cx="59772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US" sz="3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van naše kontrole:</a:t>
            </a:r>
            <a:endParaRPr sz="33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p24"/>
          <p:cNvSpPr/>
          <p:nvPr/>
        </p:nvSpPr>
        <p:spPr>
          <a:xfrm>
            <a:off x="9900314" y="6574350"/>
            <a:ext cx="5728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US" sz="3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van naše kontrole</a:t>
            </a:r>
            <a:endParaRPr sz="33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p24"/>
          <p:cNvSpPr txBox="1"/>
          <p:nvPr/>
        </p:nvSpPr>
        <p:spPr>
          <a:xfrm>
            <a:off x="9856775" y="3132338"/>
            <a:ext cx="7168800" cy="195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US" sz="2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neujednačenost funkcionisanja, 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US" sz="2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nedostatak ekspertize,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US" sz="2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neusaglašenost aktivnosti 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US" sz="2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 kapaciteta…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p24"/>
          <p:cNvSpPr txBox="1"/>
          <p:nvPr/>
        </p:nvSpPr>
        <p:spPr>
          <a:xfrm>
            <a:off x="2778648" y="7478513"/>
            <a:ext cx="5528400" cy="11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US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usvojene strategije, </a:t>
            </a:r>
            <a:endParaRPr sz="2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US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donatorski program…</a:t>
            </a:r>
            <a:endParaRPr sz="2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Google Shape;312;p24"/>
          <p:cNvSpPr txBox="1"/>
          <p:nvPr/>
        </p:nvSpPr>
        <p:spPr>
          <a:xfrm>
            <a:off x="9761375" y="7089038"/>
            <a:ext cx="7359600" cy="195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US" sz="2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nepostojanje odgovarajuće 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US" sz="2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zakonske regulative,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US" sz="2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ekonomska kriza, 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US" sz="2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nestabilna politička situacija…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" name="Google Shape;313;p24"/>
          <p:cNvSpPr txBox="1"/>
          <p:nvPr/>
        </p:nvSpPr>
        <p:spPr>
          <a:xfrm>
            <a:off x="1067850" y="391538"/>
            <a:ext cx="136686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167625" rIns="167625" bIns="1676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endParaRPr sz="26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11f5b286ac2_0_75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100"/>
              <a:buFont typeface="Calibri"/>
              <a:buNone/>
            </a:pPr>
            <a:r>
              <a:rPr lang="en-US"/>
              <a:t>SWOT</a:t>
            </a:r>
            <a:endParaRPr/>
          </a:p>
        </p:txBody>
      </p:sp>
      <p:sp>
        <p:nvSpPr>
          <p:cNvPr id="319" name="Google Shape;319;g11f5b286ac2_0_75"/>
          <p:cNvSpPr txBox="1">
            <a:spLocks noGrp="1"/>
          </p:cNvSpPr>
          <p:nvPr>
            <p:ph type="body" idx="1"/>
          </p:nvPr>
        </p:nvSpPr>
        <p:spPr>
          <a:xfrm>
            <a:off x="914400" y="1749020"/>
            <a:ext cx="164592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None/>
            </a:pPr>
            <a:endParaRPr sz="44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Pts val="5100"/>
              <a:buNone/>
            </a:pPr>
            <a:r>
              <a:rPr lang="en-US" sz="44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VEŽBA: Flip chart</a:t>
            </a:r>
            <a:endParaRPr sz="4400" b="1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100"/>
              <a:buNone/>
            </a:pPr>
            <a:r>
              <a:rPr lang="en-US" sz="4400" b="1">
                <a:latin typeface="Arial"/>
                <a:ea typeface="Arial"/>
                <a:cs typeface="Arial"/>
                <a:sym typeface="Arial"/>
              </a:rPr>
              <a:t>Zadatak: </a:t>
            </a:r>
            <a:endParaRPr sz="4400" b="1">
              <a:latin typeface="Arial"/>
              <a:ea typeface="Arial"/>
              <a:cs typeface="Arial"/>
              <a:sym typeface="Arial"/>
            </a:endParaRPr>
          </a:p>
          <a:p>
            <a:pPr marL="83820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3300"/>
              <a:buNone/>
            </a:pPr>
            <a:r>
              <a:rPr lang="en-US" sz="4400">
                <a:latin typeface="Arial"/>
                <a:ea typeface="Arial"/>
                <a:cs typeface="Arial"/>
                <a:sym typeface="Arial"/>
              </a:rPr>
              <a:t>Analizirati SNAGE i SLABOSTI </a:t>
            </a:r>
            <a:endParaRPr sz="4400">
              <a:latin typeface="Arial"/>
              <a:ea typeface="Arial"/>
              <a:cs typeface="Arial"/>
              <a:sym typeface="Arial"/>
            </a:endParaRPr>
          </a:p>
          <a:p>
            <a:pPr marL="83820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3300"/>
              <a:buNone/>
            </a:pPr>
            <a:r>
              <a:rPr lang="en-US" sz="4400">
                <a:latin typeface="Arial"/>
                <a:ea typeface="Arial"/>
                <a:cs typeface="Arial"/>
                <a:sym typeface="Arial"/>
              </a:rPr>
              <a:t>kao i PRETNJE i MOGUĆNOSTI</a:t>
            </a:r>
            <a:r>
              <a:rPr lang="en-US" sz="44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4400" b="1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3820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3300"/>
              <a:buNone/>
            </a:pPr>
            <a:endParaRPr sz="4400" b="1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38200" lvl="0" indent="0" algn="ctr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3300"/>
              <a:buNone/>
            </a:pPr>
            <a:r>
              <a:rPr lang="en-US" sz="44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50 minuta</a:t>
            </a:r>
            <a:endParaRPr sz="44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38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endParaRPr sz="4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100"/>
              <a:buNone/>
            </a:pPr>
            <a:endParaRPr sz="44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5100"/>
              <a:buNone/>
            </a:pPr>
            <a:endParaRPr sz="4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11f5b286ac2_0_80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100"/>
              <a:buFont typeface="Calibri"/>
              <a:buNone/>
            </a:pPr>
            <a:r>
              <a:rPr lang="en-US"/>
              <a:t>SWOT</a:t>
            </a:r>
            <a:endParaRPr/>
          </a:p>
        </p:txBody>
      </p:sp>
      <p:sp>
        <p:nvSpPr>
          <p:cNvPr id="325" name="Google Shape;325;g11f5b286ac2_0_80"/>
          <p:cNvSpPr txBox="1">
            <a:spLocks noGrp="1"/>
          </p:cNvSpPr>
          <p:nvPr>
            <p:ph type="body" idx="1"/>
          </p:nvPr>
        </p:nvSpPr>
        <p:spPr>
          <a:xfrm>
            <a:off x="914400" y="1749038"/>
            <a:ext cx="16459200" cy="836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None/>
            </a:pPr>
            <a:endParaRPr sz="36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3300"/>
              <a:buNone/>
            </a:pPr>
            <a:r>
              <a:rPr lang="en-US" sz="36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Vežba prioritizacija  - 30’</a:t>
            </a:r>
            <a:endParaRPr sz="3600" b="1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3300"/>
              <a:buNone/>
            </a:pPr>
            <a:r>
              <a:rPr lang="en-US" sz="3100" b="1">
                <a:latin typeface="Arial"/>
                <a:ea typeface="Arial"/>
                <a:cs typeface="Arial"/>
                <a:sym typeface="Arial"/>
              </a:rPr>
              <a:t>Snagama</a:t>
            </a:r>
            <a:r>
              <a:rPr lang="en-US" sz="3100">
                <a:latin typeface="Arial"/>
                <a:ea typeface="Arial"/>
                <a:cs typeface="Arial"/>
                <a:sym typeface="Arial"/>
              </a:rPr>
              <a:t> se bolje koriste šanse i umanjuju pretnje</a:t>
            </a:r>
            <a:endParaRPr sz="3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3300"/>
              <a:buNone/>
            </a:pPr>
            <a:r>
              <a:rPr lang="en-US" sz="3100" b="1">
                <a:latin typeface="Arial"/>
                <a:ea typeface="Arial"/>
                <a:cs typeface="Arial"/>
                <a:sym typeface="Arial"/>
              </a:rPr>
              <a:t>Slabosti </a:t>
            </a:r>
            <a:r>
              <a:rPr lang="en-US" sz="3100">
                <a:latin typeface="Arial"/>
                <a:ea typeface="Arial"/>
                <a:cs typeface="Arial"/>
                <a:sym typeface="Arial"/>
              </a:rPr>
              <a:t>nam umanjuju mogućnosti i povećavaju šanse da se pretnje realizuju</a:t>
            </a:r>
            <a:endParaRPr sz="3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3300"/>
              <a:buNone/>
            </a:pPr>
            <a:r>
              <a:rPr lang="en-US" sz="31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Koje snage i slabosti imaju najveći uticaj? (0, 1, 2)</a:t>
            </a:r>
            <a:endParaRPr sz="31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3300"/>
              <a:buNone/>
            </a:pPr>
            <a:r>
              <a:rPr lang="en-US" sz="31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Koje su najbolje prilike i koje najveće pretnje? (0, 1, 2)</a:t>
            </a:r>
            <a:endParaRPr sz="31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3300"/>
              <a:buNone/>
            </a:pPr>
            <a:endParaRPr sz="36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3600" b="1">
                <a:latin typeface="Arial"/>
                <a:ea typeface="Arial"/>
                <a:cs typeface="Arial"/>
                <a:sym typeface="Arial"/>
              </a:rPr>
              <a:t>Sagledavanje i analiza:</a:t>
            </a:r>
            <a:endParaRPr sz="36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2200"/>
              </a:spcBef>
              <a:spcAft>
                <a:spcPts val="0"/>
              </a:spcAft>
              <a:buSzPts val="3300"/>
              <a:buNone/>
            </a:pPr>
            <a:r>
              <a:rPr lang="en-US" sz="2800">
                <a:latin typeface="Arial"/>
                <a:ea typeface="Arial"/>
                <a:cs typeface="Arial"/>
                <a:sym typeface="Arial"/>
              </a:rPr>
              <a:t>Kojom snagom možemo iskoristiti neku šansu? </a:t>
            </a:r>
            <a:endParaRPr sz="2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2200"/>
              </a:spcBef>
              <a:spcAft>
                <a:spcPts val="0"/>
              </a:spcAft>
              <a:buSzPts val="3300"/>
              <a:buNone/>
            </a:pPr>
            <a:r>
              <a:rPr lang="en-US" sz="2800">
                <a:latin typeface="Arial"/>
                <a:ea typeface="Arial"/>
                <a:cs typeface="Arial"/>
                <a:sym typeface="Arial"/>
              </a:rPr>
              <a:t>Kojom snagom možemo umanjiti neku pretnju?</a:t>
            </a:r>
            <a:endParaRPr sz="2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2200"/>
              </a:spcBef>
              <a:spcAft>
                <a:spcPts val="0"/>
              </a:spcAft>
              <a:buSzPts val="3300"/>
              <a:buNone/>
            </a:pPr>
            <a:r>
              <a:rPr lang="en-US" sz="2800">
                <a:latin typeface="Arial"/>
                <a:ea typeface="Arial"/>
                <a:cs typeface="Arial"/>
                <a:sym typeface="Arial"/>
              </a:rPr>
              <a:t>itd…</a:t>
            </a:r>
            <a:endParaRPr sz="2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2200"/>
              </a:spcBef>
              <a:spcAft>
                <a:spcPts val="0"/>
              </a:spcAft>
              <a:buSzPts val="3300"/>
              <a:buNone/>
            </a:pPr>
            <a:endParaRPr sz="36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100"/>
              <a:buNone/>
            </a:pPr>
            <a:endParaRPr sz="36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5100"/>
              <a:buNone/>
            </a:pPr>
            <a:endParaRPr sz="36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121028ad55e_0_18"/>
          <p:cNvSpPr txBox="1">
            <a:spLocks noGrp="1"/>
          </p:cNvSpPr>
          <p:nvPr>
            <p:ph type="title"/>
          </p:nvPr>
        </p:nvSpPr>
        <p:spPr>
          <a:xfrm>
            <a:off x="396850" y="3007238"/>
            <a:ext cx="17068800" cy="56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US" sz="4400" b="1" u="sng">
                <a:latin typeface="Arial"/>
                <a:ea typeface="Arial"/>
                <a:cs typeface="Arial"/>
                <a:sym typeface="Arial"/>
              </a:rPr>
              <a:t> Ciljevi i zadaci strateškog planiranja</a:t>
            </a:r>
            <a:endParaRPr sz="4400" b="1" u="sng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endParaRPr sz="4400">
              <a:latin typeface="Arial"/>
              <a:ea typeface="Arial"/>
              <a:cs typeface="Arial"/>
              <a:sym typeface="Arial"/>
            </a:endParaRPr>
          </a:p>
          <a:p>
            <a:pPr marL="838200" lvl="0" indent="-6985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AutoNum type="arabicPeriod"/>
            </a:pPr>
            <a:r>
              <a:rPr lang="en-US"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koji su osnovni elementi </a:t>
            </a:r>
            <a:r>
              <a:rPr lang="en-US" sz="44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ciljeva </a:t>
            </a:r>
            <a:r>
              <a:rPr lang="en-US"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 </a:t>
            </a:r>
            <a:r>
              <a:rPr lang="en-US" sz="44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zadataka</a:t>
            </a:r>
            <a:r>
              <a:rPr lang="en-US"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SP</a:t>
            </a:r>
            <a:endParaRPr sz="4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38200" lvl="0" indent="-698500" algn="just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AutoNum type="arabicPeriod"/>
            </a:pPr>
            <a:r>
              <a:rPr lang="en-US"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kako se oni </a:t>
            </a:r>
            <a:r>
              <a:rPr lang="en-US" sz="44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formulišu</a:t>
            </a:r>
            <a:r>
              <a:rPr lang="en-US"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sz="4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38200" lvl="0" indent="-698500" algn="just" rtl="0">
              <a:lnSpc>
                <a:spcPct val="115000"/>
              </a:lnSpc>
              <a:spcBef>
                <a:spcPts val="1800"/>
              </a:spcBef>
              <a:spcAft>
                <a:spcPts val="1800"/>
              </a:spcAft>
              <a:buClr>
                <a:schemeClr val="dk2"/>
              </a:buClr>
              <a:buSzPts val="4400"/>
              <a:buFont typeface="Arial"/>
              <a:buAutoNum type="arabicPeriod"/>
            </a:pPr>
            <a:r>
              <a:rPr lang="en-US" sz="44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postavljanje</a:t>
            </a:r>
            <a:r>
              <a:rPr lang="en-US"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ciljeva i zadataka SP </a:t>
            </a:r>
            <a:endParaRPr sz="5000" b="1" u="sng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1" name="Google Shape;331;g121028ad55e_0_18"/>
          <p:cNvSpPr txBox="1"/>
          <p:nvPr/>
        </p:nvSpPr>
        <p:spPr>
          <a:xfrm>
            <a:off x="1827200" y="943238"/>
            <a:ext cx="14402400" cy="19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167625" rIns="167625" bIns="1676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300"/>
              <a:buFont typeface="Arial"/>
              <a:buNone/>
            </a:pPr>
            <a:r>
              <a:rPr lang="en-US" sz="103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SESIJA 4</a:t>
            </a:r>
            <a:endParaRPr sz="103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26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100"/>
              <a:buFont typeface="Calibri"/>
              <a:buNone/>
            </a:pPr>
            <a:r>
              <a:rPr lang="en-US"/>
              <a:t>CILJEVI</a:t>
            </a:r>
            <a:endParaRPr/>
          </a:p>
        </p:txBody>
      </p:sp>
      <p:sp>
        <p:nvSpPr>
          <p:cNvPr id="337" name="Google Shape;337;p26"/>
          <p:cNvSpPr txBox="1">
            <a:spLocks noGrp="1"/>
          </p:cNvSpPr>
          <p:nvPr>
            <p:ph type="body" idx="1"/>
          </p:nvPr>
        </p:nvSpPr>
        <p:spPr>
          <a:xfrm>
            <a:off x="914400" y="2126475"/>
            <a:ext cx="164592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</a:pPr>
            <a:r>
              <a:rPr lang="en-US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„ </a:t>
            </a:r>
            <a:r>
              <a:rPr lang="en-US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Ako ne znaš gde ideš, svejedno je koji put ćeš odabrati</a:t>
            </a:r>
            <a:r>
              <a:rPr lang="en-US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“ – Luis Kerol, </a:t>
            </a:r>
            <a:r>
              <a:rPr lang="en-US" i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Alisa u zemlji čuda</a:t>
            </a:r>
            <a:endParaRPr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</a:pPr>
            <a:endParaRPr i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1800"/>
              </a:spcBef>
              <a:spcAft>
                <a:spcPts val="1800"/>
              </a:spcAft>
              <a:buClr>
                <a:schemeClr val="dk1"/>
              </a:buClr>
              <a:buSzPts val="5900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Ciljevi su ono </a:t>
            </a:r>
            <a:r>
              <a:rPr lang="en-US" b="1">
                <a:latin typeface="Arial"/>
                <a:ea typeface="Arial"/>
                <a:cs typeface="Arial"/>
                <a:sym typeface="Arial"/>
              </a:rPr>
              <a:t>šta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 vaša organizacija želi da postigne da bi sledila svoju </a:t>
            </a:r>
            <a:r>
              <a:rPr lang="en-US" b="1">
                <a:latin typeface="Arial"/>
                <a:ea typeface="Arial"/>
                <a:cs typeface="Arial"/>
                <a:sym typeface="Arial"/>
              </a:rPr>
              <a:t>misiju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.</a:t>
            </a:r>
            <a:endParaRPr i="1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27"/>
          <p:cNvSpPr txBox="1">
            <a:spLocks noGrp="1"/>
          </p:cNvSpPr>
          <p:nvPr>
            <p:ph type="title"/>
          </p:nvPr>
        </p:nvSpPr>
        <p:spPr>
          <a:xfrm>
            <a:off x="647056" y="188640"/>
            <a:ext cx="16459200" cy="11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/>
              <a:t>CILJEVI</a:t>
            </a:r>
            <a:endParaRPr/>
          </a:p>
        </p:txBody>
      </p:sp>
      <p:sp>
        <p:nvSpPr>
          <p:cNvPr id="343" name="Google Shape;343;p27"/>
          <p:cNvSpPr txBox="1">
            <a:spLocks noGrp="1"/>
          </p:cNvSpPr>
          <p:nvPr>
            <p:ph type="body" idx="1"/>
          </p:nvPr>
        </p:nvSpPr>
        <p:spPr>
          <a:xfrm>
            <a:off x="647056" y="1363080"/>
            <a:ext cx="17137800" cy="864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 lnSpcReduction="2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</a:pPr>
            <a:r>
              <a:rPr lang="en-US" sz="4400" b="1">
                <a:latin typeface="Arial"/>
                <a:ea typeface="Arial"/>
                <a:cs typeface="Arial"/>
                <a:sym typeface="Arial"/>
              </a:rPr>
              <a:t>Uključuju:</a:t>
            </a:r>
            <a:endParaRPr sz="4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</a:pPr>
            <a:endParaRPr sz="4400" b="1">
              <a:latin typeface="Arial"/>
              <a:ea typeface="Arial"/>
              <a:cs typeface="Arial"/>
              <a:sym typeface="Arial"/>
            </a:endParaRPr>
          </a:p>
          <a:p>
            <a:pPr marL="635000" lvl="0" indent="-5715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4400"/>
              <a:buChar char="•"/>
            </a:pPr>
            <a:r>
              <a:rPr lang="en-US" sz="4400" b="1">
                <a:latin typeface="Arial"/>
                <a:ea typeface="Arial"/>
                <a:cs typeface="Arial"/>
                <a:sym typeface="Arial"/>
              </a:rPr>
              <a:t>Ciljnu grupu</a:t>
            </a:r>
            <a:r>
              <a:rPr lang="en-US" sz="4400">
                <a:latin typeface="Arial"/>
                <a:ea typeface="Arial"/>
                <a:cs typeface="Arial"/>
                <a:sym typeface="Arial"/>
              </a:rPr>
              <a:t> (deca, mladi, žene žrtve nasilja, državni organi, mediji, osobe s invaliditetom,...)</a:t>
            </a:r>
            <a:endParaRPr sz="4400">
              <a:latin typeface="Arial"/>
              <a:ea typeface="Arial"/>
              <a:cs typeface="Arial"/>
              <a:sym typeface="Arial"/>
            </a:endParaRPr>
          </a:p>
          <a:p>
            <a:pPr marL="635000" lvl="0" indent="-5715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4400"/>
              <a:buChar char="•"/>
            </a:pPr>
            <a:r>
              <a:rPr lang="en-US" sz="4400" b="1">
                <a:latin typeface="Arial"/>
                <a:ea typeface="Arial"/>
                <a:cs typeface="Arial"/>
                <a:sym typeface="Arial"/>
              </a:rPr>
              <a:t>Teritoriju na kojoj radite</a:t>
            </a:r>
            <a:r>
              <a:rPr lang="en-US" sz="4400">
                <a:latin typeface="Arial"/>
                <a:ea typeface="Arial"/>
                <a:cs typeface="Arial"/>
                <a:sym typeface="Arial"/>
              </a:rPr>
              <a:t> (Srbija, region, grad, opština, naselje, selo...)</a:t>
            </a:r>
            <a:endParaRPr sz="4400">
              <a:latin typeface="Arial"/>
              <a:ea typeface="Arial"/>
              <a:cs typeface="Arial"/>
              <a:sym typeface="Arial"/>
            </a:endParaRPr>
          </a:p>
          <a:p>
            <a:pPr marL="635000" lvl="0" indent="-5715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4400"/>
              <a:buChar char="•"/>
            </a:pPr>
            <a:r>
              <a:rPr lang="en-US" sz="4400" b="1">
                <a:latin typeface="Arial"/>
                <a:ea typeface="Arial"/>
                <a:cs typeface="Arial"/>
                <a:sym typeface="Arial"/>
              </a:rPr>
              <a:t>Uslugu koju treba da  pružite</a:t>
            </a:r>
            <a:r>
              <a:rPr lang="en-US" sz="4400">
                <a:latin typeface="Arial"/>
                <a:ea typeface="Arial"/>
                <a:cs typeface="Arial"/>
                <a:sym typeface="Arial"/>
              </a:rPr>
              <a:t> (obrazovanje, javno zastupanje, istraživanje, pružanje oscijalnih usluga)</a:t>
            </a:r>
            <a:endParaRPr sz="4400">
              <a:latin typeface="Arial"/>
              <a:ea typeface="Arial"/>
              <a:cs typeface="Arial"/>
              <a:sym typeface="Arial"/>
            </a:endParaRPr>
          </a:p>
          <a:p>
            <a:pPr marL="635000" lvl="0" indent="-5715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4400"/>
              <a:buChar char="•"/>
            </a:pPr>
            <a:r>
              <a:rPr lang="en-US" sz="4400" b="1">
                <a:latin typeface="Arial"/>
                <a:ea typeface="Arial"/>
                <a:cs typeface="Arial"/>
                <a:sym typeface="Arial"/>
              </a:rPr>
              <a:t>Sve promene koje želite da ostvarite</a:t>
            </a:r>
            <a:r>
              <a:rPr lang="en-US" sz="4400">
                <a:latin typeface="Arial"/>
                <a:ea typeface="Arial"/>
                <a:cs typeface="Arial"/>
                <a:sym typeface="Arial"/>
              </a:rPr>
              <a:t> (smanjiti diskriminaciju, povećati pismenost, promeniti zakone, pravila i procedure, osnažiti...)</a:t>
            </a:r>
            <a:endParaRPr sz="4400">
              <a:latin typeface="Arial"/>
              <a:ea typeface="Arial"/>
              <a:cs typeface="Arial"/>
              <a:sym typeface="Arial"/>
            </a:endParaRPr>
          </a:p>
          <a:p>
            <a:pPr marL="635000" lvl="0" indent="-2921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5400"/>
              <a:buNone/>
            </a:pPr>
            <a:endParaRPr sz="540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28"/>
          <p:cNvSpPr txBox="1">
            <a:spLocks noGrp="1"/>
          </p:cNvSpPr>
          <p:nvPr>
            <p:ph type="title"/>
          </p:nvPr>
        </p:nvSpPr>
        <p:spPr>
          <a:xfrm>
            <a:off x="914400" y="498984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 sz="7300"/>
              <a:t>CILJEVI </a:t>
            </a:r>
            <a:br>
              <a:rPr lang="en-US" sz="7300"/>
            </a:br>
            <a:r>
              <a:rPr lang="en-US" sz="5600">
                <a:latin typeface="Arial"/>
                <a:ea typeface="Arial"/>
                <a:cs typeface="Arial"/>
                <a:sym typeface="Arial"/>
              </a:rPr>
              <a:t>- primeri loše formulisanih i dobro formulisanih -</a:t>
            </a:r>
            <a:br>
              <a:rPr lang="en-US" sz="5900"/>
            </a:br>
            <a:r>
              <a:rPr lang="en-US" sz="5900"/>
              <a:t> </a:t>
            </a:r>
            <a:endParaRPr sz="5900"/>
          </a:p>
        </p:txBody>
      </p:sp>
      <p:graphicFrame>
        <p:nvGraphicFramePr>
          <p:cNvPr id="349" name="Google Shape;349;p28"/>
          <p:cNvGraphicFramePr/>
          <p:nvPr/>
        </p:nvGraphicFramePr>
        <p:xfrm>
          <a:off x="914406" y="271254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{455B6349-B2B0-4573-BCF5-9D746A26EF60}</a:tableStyleId>
              </a:tblPr>
              <a:tblGrid>
                <a:gridCol w="8224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3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66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600"/>
                        <a:buFont typeface="Arial"/>
                        <a:buNone/>
                      </a:pPr>
                      <a:r>
                        <a:rPr lang="en-US" sz="3300" b="1" u="none" strike="noStrike" cap="none"/>
                        <a:t>Loše formulisani ciljevi</a:t>
                      </a:r>
                      <a:endParaRPr sz="3300" u="none" strike="noStrike" cap="none"/>
                    </a:p>
                  </a:txBody>
                  <a:tcPr marL="137150" marR="1371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600"/>
                        <a:buFont typeface="Arial"/>
                        <a:buNone/>
                      </a:pPr>
                      <a:r>
                        <a:rPr lang="en-US" sz="3300" b="1" u="none" strike="noStrike" cap="none"/>
                        <a:t>Dobro formulisani ciljevi</a:t>
                      </a:r>
                      <a:endParaRPr sz="3300" u="none" strike="noStrike" cap="none"/>
                    </a:p>
                  </a:txBody>
                  <a:tcPr marL="137150" marR="1371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980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2700" u="none" strike="noStrike" cap="none"/>
                        <a:t>Povećati svest studenata o SIDI</a:t>
                      </a:r>
                      <a:endParaRPr sz="2700" u="none" strike="noStrike" cap="none"/>
                    </a:p>
                  </a:txBody>
                  <a:tcPr marL="137150" marR="1371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2700" u="none" strike="noStrike" cap="none"/>
                        <a:t>Povećati svest studenata Beograda o SIDI, putem edukacije o rizičnim ponašanjima</a:t>
                      </a:r>
                      <a:endParaRPr sz="2700" u="none" strike="noStrike" cap="none"/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2700" u="none" strike="noStrike" cap="none"/>
                        <a:t> </a:t>
                      </a:r>
                      <a:endParaRPr sz="2700" u="none" strike="noStrike" cap="none"/>
                    </a:p>
                  </a:txBody>
                  <a:tcPr marL="137150" marR="1371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3980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2700" u="none" strike="noStrike" cap="none"/>
                        <a:t>Ekonomsko osnaživanje žena</a:t>
                      </a:r>
                      <a:endParaRPr sz="2700" u="none" strike="noStrike" cap="none"/>
                    </a:p>
                  </a:txBody>
                  <a:tcPr marL="137150" marR="1371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2700" u="none" strike="noStrike" cap="none"/>
                        <a:t>Ekonomski osnažiti žene iz ruralnog područja Babušnice, kroz program obuke za započinjanje vlastitog biznisa  </a:t>
                      </a:r>
                      <a:endParaRPr sz="2700" u="none" strike="noStrike" cap="none"/>
                    </a:p>
                  </a:txBody>
                  <a:tcPr marL="137150" marR="1371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3980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2700" u="none" strike="noStrike" cap="none"/>
                        <a:t>Ojačati kapacitete OGD da učestvuju u procesima donošenja odluka</a:t>
                      </a:r>
                      <a:endParaRPr sz="2700" u="none" strike="noStrike" cap="none"/>
                    </a:p>
                  </a:txBody>
                  <a:tcPr marL="137150" marR="1371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2700" u="none" strike="noStrike" cap="none"/>
                        <a:t>Ojačati kapacitete OGD na jugu Srbije da učestvuju u procesima donošenja odluka, kroz informisanje, obuku i javno zastupanje</a:t>
                      </a:r>
                      <a:endParaRPr sz="2700" u="none" strike="noStrike" cap="none"/>
                    </a:p>
                  </a:txBody>
                  <a:tcPr marL="137150" marR="1371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11f5b286ac2_0_12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5500" b="1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KORISTI STRATEŠKOG PLANIRANJA</a:t>
            </a:r>
            <a:endParaRPr sz="5500" b="1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g11f5b286ac2_0_12"/>
          <p:cNvSpPr txBox="1">
            <a:spLocks noGrp="1"/>
          </p:cNvSpPr>
          <p:nvPr>
            <p:ph type="body" idx="1"/>
          </p:nvPr>
        </p:nvSpPr>
        <p:spPr>
          <a:xfrm>
            <a:off x="748250" y="1759575"/>
            <a:ext cx="17025600" cy="84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 fontScale="32500" lnSpcReduction="2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650"/>
              <a:buNone/>
            </a:pPr>
            <a:endParaRPr sz="11000">
              <a:latin typeface="Arial"/>
              <a:ea typeface="Arial"/>
              <a:cs typeface="Arial"/>
              <a:sym typeface="Arial"/>
            </a:endParaRPr>
          </a:p>
          <a:p>
            <a:pPr marL="838200" lvl="0" indent="-646112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ct val="100000"/>
              <a:buChar char="●"/>
            </a:pPr>
            <a:r>
              <a:rPr lang="en-US" sz="11000">
                <a:latin typeface="Arial"/>
                <a:ea typeface="Arial"/>
                <a:cs typeface="Arial"/>
                <a:sym typeface="Arial"/>
              </a:rPr>
              <a:t>utvrđivanje prioriteta</a:t>
            </a:r>
            <a:endParaRPr sz="110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650"/>
              <a:buFont typeface="Arial"/>
              <a:buNone/>
            </a:pPr>
            <a:endParaRPr sz="11000">
              <a:latin typeface="Arial"/>
              <a:ea typeface="Arial"/>
              <a:cs typeface="Arial"/>
              <a:sym typeface="Arial"/>
            </a:endParaRPr>
          </a:p>
          <a:p>
            <a:pPr marL="838200" lvl="0" indent="-646112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ct val="100000"/>
              <a:buChar char="●"/>
            </a:pPr>
            <a:r>
              <a:rPr lang="en-US" sz="11000">
                <a:latin typeface="Arial"/>
                <a:ea typeface="Arial"/>
                <a:cs typeface="Arial"/>
                <a:sym typeface="Arial"/>
              </a:rPr>
              <a:t>uzajamno proveravanje i razmena ideja</a:t>
            </a:r>
            <a:endParaRPr sz="110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650"/>
              <a:buFont typeface="Arial"/>
              <a:buNone/>
            </a:pPr>
            <a:endParaRPr sz="11000">
              <a:latin typeface="Arial"/>
              <a:ea typeface="Arial"/>
              <a:cs typeface="Arial"/>
              <a:sym typeface="Arial"/>
            </a:endParaRPr>
          </a:p>
          <a:p>
            <a:pPr marL="838200" lvl="0" indent="-646112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ct val="100000"/>
              <a:buChar char="●"/>
            </a:pPr>
            <a:r>
              <a:rPr lang="en-US" sz="11000">
                <a:latin typeface="Arial"/>
                <a:ea typeface="Arial"/>
                <a:cs typeface="Arial"/>
                <a:sym typeface="Arial"/>
              </a:rPr>
              <a:t>mogućnost da se svi zainteresovani uključe u proces i na taj način obavežu za pružanje podrške</a:t>
            </a:r>
            <a:endParaRPr sz="110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650"/>
              <a:buFont typeface="Arial"/>
              <a:buNone/>
            </a:pPr>
            <a:endParaRPr sz="11000">
              <a:latin typeface="Arial"/>
              <a:ea typeface="Arial"/>
              <a:cs typeface="Arial"/>
              <a:sym typeface="Arial"/>
            </a:endParaRPr>
          </a:p>
          <a:p>
            <a:pPr marL="838200" lvl="0" indent="-646112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ct val="100000"/>
              <a:buChar char="●"/>
            </a:pPr>
            <a:r>
              <a:rPr lang="en-US" sz="11000">
                <a:latin typeface="Arial"/>
                <a:ea typeface="Arial"/>
                <a:cs typeface="Arial"/>
                <a:sym typeface="Arial"/>
              </a:rPr>
              <a:t>prilika da se "odvojimo" od svakodnevnih obaveza i sagledamo celinu</a:t>
            </a:r>
            <a:endParaRPr sz="110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650"/>
              <a:buFont typeface="Arial"/>
              <a:buNone/>
            </a:pPr>
            <a:endParaRPr sz="11000">
              <a:latin typeface="Arial"/>
              <a:ea typeface="Arial"/>
              <a:cs typeface="Arial"/>
              <a:sym typeface="Arial"/>
            </a:endParaRPr>
          </a:p>
          <a:p>
            <a:pPr marL="838200" lvl="0" indent="-646112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ct val="100000"/>
              <a:buChar char="●"/>
            </a:pPr>
            <a:r>
              <a:rPr lang="en-US" sz="11000">
                <a:latin typeface="Arial"/>
                <a:ea typeface="Arial"/>
                <a:cs typeface="Arial"/>
                <a:sym typeface="Arial"/>
              </a:rPr>
              <a:t>sagledavanje situacija spolja, ne samo iznutra</a:t>
            </a:r>
            <a:endParaRPr sz="110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650"/>
              <a:buFont typeface="Arial"/>
              <a:buNone/>
            </a:pPr>
            <a:endParaRPr sz="11000">
              <a:latin typeface="Arial"/>
              <a:ea typeface="Arial"/>
              <a:cs typeface="Arial"/>
              <a:sym typeface="Arial"/>
            </a:endParaRPr>
          </a:p>
          <a:p>
            <a:pPr marL="838200" lvl="0" indent="-646112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ct val="100000"/>
              <a:buChar char="●"/>
            </a:pPr>
            <a:r>
              <a:rPr lang="en-US" sz="11000">
                <a:latin typeface="Arial"/>
                <a:ea typeface="Arial"/>
                <a:cs typeface="Arial"/>
                <a:sym typeface="Arial"/>
              </a:rPr>
              <a:t>stvaranje osnove za praćenje i ocenu uspešnosti</a:t>
            </a:r>
            <a:endParaRPr sz="110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650"/>
              <a:buFont typeface="Arial"/>
              <a:buNone/>
            </a:pPr>
            <a:endParaRPr sz="11000">
              <a:latin typeface="Arial"/>
              <a:ea typeface="Arial"/>
              <a:cs typeface="Arial"/>
              <a:sym typeface="Arial"/>
            </a:endParaRPr>
          </a:p>
          <a:p>
            <a:pPr marL="838200" lvl="0" indent="-646112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ct val="100000"/>
              <a:buChar char="●"/>
            </a:pPr>
            <a:r>
              <a:rPr lang="en-US" sz="11000">
                <a:latin typeface="Arial"/>
                <a:ea typeface="Arial"/>
                <a:cs typeface="Arial"/>
                <a:sym typeface="Arial"/>
              </a:rPr>
              <a:t>mogućnost da bolje shvatimo okolinu i utičemo na nju</a:t>
            </a:r>
            <a:endParaRPr sz="11000">
              <a:latin typeface="Arial"/>
              <a:ea typeface="Arial"/>
              <a:cs typeface="Arial"/>
              <a:sym typeface="Arial"/>
            </a:endParaRPr>
          </a:p>
          <a:p>
            <a:pPr marL="635000" lvl="0" indent="-6350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>
              <a:solidFill>
                <a:srgbClr val="7F7F7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29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100"/>
              <a:buFont typeface="Calibri"/>
              <a:buNone/>
            </a:pPr>
            <a:r>
              <a:rPr lang="en-US"/>
              <a:t>CILJEVI </a:t>
            </a:r>
            <a:endParaRPr/>
          </a:p>
        </p:txBody>
      </p:sp>
      <p:sp>
        <p:nvSpPr>
          <p:cNvPr id="355" name="Google Shape;355;p29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 lnSpcReduction="2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None/>
            </a:pPr>
            <a:endParaRPr sz="5100" b="1">
              <a:solidFill>
                <a:srgbClr val="FF0000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5100"/>
              <a:buNone/>
            </a:pPr>
            <a:r>
              <a:rPr lang="en-US" sz="51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VEŽBA</a:t>
            </a:r>
            <a:endParaRPr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100"/>
              <a:buNone/>
            </a:pPr>
            <a:endParaRPr sz="5100" b="1">
              <a:solidFill>
                <a:srgbClr val="FF0000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100"/>
              <a:buNone/>
            </a:pPr>
            <a:r>
              <a:rPr lang="en-US" sz="5100" b="1">
                <a:latin typeface="Arial"/>
                <a:ea typeface="Arial"/>
                <a:cs typeface="Arial"/>
                <a:sym typeface="Arial"/>
              </a:rPr>
              <a:t>Zadatak: </a:t>
            </a:r>
            <a:r>
              <a:rPr lang="en-US" sz="5100">
                <a:latin typeface="Arial"/>
                <a:ea typeface="Arial"/>
                <a:cs typeface="Arial"/>
                <a:sym typeface="Arial"/>
              </a:rPr>
              <a:t>formulisati strateške ciljeve </a:t>
            </a:r>
            <a:endParaRPr sz="5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100"/>
              <a:buNone/>
            </a:pPr>
            <a:r>
              <a:rPr lang="en-US" sz="51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(5 ili manje uključujući 1 interni) </a:t>
            </a:r>
            <a:endParaRPr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100"/>
              <a:buNone/>
            </a:pPr>
            <a:endParaRPr sz="5100"/>
          </a:p>
          <a:p>
            <a:pPr marL="635000" lvl="0" indent="-2667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</a:pPr>
            <a:endParaRPr/>
          </a:p>
          <a:p>
            <a:pPr marL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5100"/>
              <a:buNone/>
            </a:pPr>
            <a:r>
              <a:rPr lang="en-US" sz="5100">
                <a:solidFill>
                  <a:schemeClr val="accent2"/>
                </a:solidFill>
              </a:rPr>
              <a:t>60 minuta</a:t>
            </a:r>
            <a:endParaRPr sz="510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11f5b286ac2_0_86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US">
                <a:solidFill>
                  <a:srgbClr val="434343"/>
                </a:solidFill>
              </a:rPr>
              <a:t>ZADACI</a:t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362" name="Google Shape;362;g11f5b286ac2_0_86"/>
          <p:cNvSpPr txBox="1">
            <a:spLocks noGrp="1"/>
          </p:cNvSpPr>
          <p:nvPr>
            <p:ph type="body" idx="1"/>
          </p:nvPr>
        </p:nvSpPr>
        <p:spPr>
          <a:xfrm>
            <a:off x="914400" y="2204513"/>
            <a:ext cx="168594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US" sz="3500" b="1">
                <a:latin typeface="Arial"/>
                <a:ea typeface="Arial"/>
                <a:cs typeface="Arial"/>
                <a:sym typeface="Arial"/>
              </a:rPr>
              <a:t>Zadaci</a:t>
            </a:r>
            <a:r>
              <a:rPr lang="en-US" sz="3500">
                <a:latin typeface="Arial"/>
                <a:ea typeface="Arial"/>
                <a:cs typeface="Arial"/>
                <a:sym typeface="Arial"/>
              </a:rPr>
              <a:t> se odnose na to </a:t>
            </a:r>
            <a:r>
              <a:rPr lang="en-US" sz="3500" b="1">
                <a:latin typeface="Arial"/>
                <a:ea typeface="Arial"/>
                <a:cs typeface="Arial"/>
                <a:sym typeface="Arial"/>
              </a:rPr>
              <a:t>šta tačno</a:t>
            </a:r>
            <a:r>
              <a:rPr lang="en-US" sz="3500">
                <a:latin typeface="Arial"/>
                <a:ea typeface="Arial"/>
                <a:cs typeface="Arial"/>
                <a:sym typeface="Arial"/>
              </a:rPr>
              <a:t> treba da se uradi kako bi se dostigao </a:t>
            </a:r>
            <a:r>
              <a:rPr lang="en-US" sz="3500" b="1">
                <a:latin typeface="Arial"/>
                <a:ea typeface="Arial"/>
                <a:cs typeface="Arial"/>
                <a:sym typeface="Arial"/>
              </a:rPr>
              <a:t>postavljeni cilj</a:t>
            </a:r>
            <a:r>
              <a:rPr lang="en-US" sz="3500">
                <a:latin typeface="Arial"/>
                <a:ea typeface="Arial"/>
                <a:cs typeface="Arial"/>
                <a:sym typeface="Arial"/>
              </a:rPr>
              <a:t>.</a:t>
            </a:r>
            <a:endParaRPr sz="35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endParaRPr sz="35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3500" b="1" u="sng">
                <a:latin typeface="Arial"/>
                <a:ea typeface="Arial"/>
                <a:cs typeface="Arial"/>
                <a:sym typeface="Arial"/>
              </a:rPr>
              <a:t>Obavezni elementi zadatka: </a:t>
            </a:r>
            <a:r>
              <a:rPr lang="en-US" sz="3500">
                <a:latin typeface="Arial"/>
                <a:ea typeface="Arial"/>
                <a:cs typeface="Arial"/>
                <a:sym typeface="Arial"/>
              </a:rPr>
              <a:t>SMART - MUDRO postavljeni</a:t>
            </a:r>
            <a:r>
              <a:rPr lang="en-US" sz="4400">
                <a:latin typeface="Arial"/>
                <a:ea typeface="Arial"/>
                <a:cs typeface="Arial"/>
                <a:sym typeface="Arial"/>
              </a:rPr>
              <a:t>  zadaci</a:t>
            </a:r>
            <a:endParaRPr sz="4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4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4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3300"/>
              <a:buNone/>
            </a:pPr>
            <a:endParaRPr/>
          </a:p>
        </p:txBody>
      </p:sp>
      <p:graphicFrame>
        <p:nvGraphicFramePr>
          <p:cNvPr id="363" name="Google Shape;363;g11f5b286ac2_0_86"/>
          <p:cNvGraphicFramePr/>
          <p:nvPr/>
        </p:nvGraphicFramePr>
        <p:xfrm>
          <a:off x="1428900" y="47331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{12898A6E-8163-4AAB-BA06-B405017DDF55}</a:tableStyleId>
              </a:tblPr>
              <a:tblGrid>
                <a:gridCol w="7915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1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11875">
                <a:tc>
                  <a:txBody>
                    <a:bodyPr/>
                    <a:lstStyle/>
                    <a:p>
                      <a:pPr marL="17780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3200" b="1" u="none" strike="noStrike" cap="none">
                          <a:solidFill>
                            <a:schemeClr val="dk2"/>
                          </a:solidFill>
                        </a:rPr>
                        <a:t>S</a:t>
                      </a:r>
                      <a:r>
                        <a:rPr lang="en-US" sz="3200" u="none" strike="noStrike" cap="none">
                          <a:solidFill>
                            <a:schemeClr val="dk1"/>
                          </a:solidFill>
                        </a:rPr>
                        <a:t> - Specific </a:t>
                      </a:r>
                      <a:r>
                        <a:rPr lang="en-US" sz="3200" i="1" u="none" strike="noStrike" cap="none">
                          <a:solidFill>
                            <a:srgbClr val="434343"/>
                          </a:solidFill>
                        </a:rPr>
                        <a:t>(određeni)</a:t>
                      </a:r>
                      <a:endParaRPr sz="3200" i="1" u="none" strike="noStrike" cap="none">
                        <a:solidFill>
                          <a:srgbClr val="434343"/>
                        </a:solidFill>
                      </a:endParaRPr>
                    </a:p>
                    <a:p>
                      <a:pPr marL="177800" marR="0" lvl="0" indent="0" algn="l" rtl="0">
                        <a:lnSpc>
                          <a:spcPct val="115000"/>
                        </a:lnSpc>
                        <a:spcBef>
                          <a:spcPts val="15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3200" b="1" u="none" strike="noStrike" cap="none">
                          <a:solidFill>
                            <a:schemeClr val="dk2"/>
                          </a:solidFill>
                        </a:rPr>
                        <a:t>M</a:t>
                      </a:r>
                      <a:r>
                        <a:rPr lang="en-US" sz="3200" u="none" strike="noStrike" cap="none">
                          <a:solidFill>
                            <a:schemeClr val="dk1"/>
                          </a:solidFill>
                        </a:rPr>
                        <a:t> - Measurable </a:t>
                      </a:r>
                      <a:r>
                        <a:rPr lang="en-US" sz="3200" i="1" u="none" strike="noStrike" cap="none">
                          <a:solidFill>
                            <a:srgbClr val="434343"/>
                          </a:solidFill>
                        </a:rPr>
                        <a:t>(merljivi)</a:t>
                      </a:r>
                      <a:endParaRPr sz="3200" i="1" u="none" strike="noStrike" cap="none">
                        <a:solidFill>
                          <a:srgbClr val="434343"/>
                        </a:solidFill>
                      </a:endParaRPr>
                    </a:p>
                    <a:p>
                      <a:pPr marL="177800" marR="0" lvl="0" indent="0" algn="l" rtl="0">
                        <a:lnSpc>
                          <a:spcPct val="115000"/>
                        </a:lnSpc>
                        <a:spcBef>
                          <a:spcPts val="15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1" u="none" strike="noStrike" cap="none">
                          <a:solidFill>
                            <a:schemeClr val="dk2"/>
                          </a:solidFill>
                        </a:rPr>
                        <a:t>A</a:t>
                      </a:r>
                      <a:r>
                        <a:rPr lang="en-US" sz="3200" u="none" strike="noStrike" cap="none">
                          <a:solidFill>
                            <a:schemeClr val="dk1"/>
                          </a:solidFill>
                        </a:rPr>
                        <a:t> - Agreed </a:t>
                      </a:r>
                      <a:r>
                        <a:rPr lang="en-US" sz="3200" i="1" u="none" strike="noStrike" cap="none">
                          <a:solidFill>
                            <a:srgbClr val="434343"/>
                          </a:solidFill>
                        </a:rPr>
                        <a:t>(dogovoreni)</a:t>
                      </a:r>
                      <a:endParaRPr sz="3200" i="1" u="none" strike="noStrike" cap="none">
                        <a:solidFill>
                          <a:srgbClr val="434343"/>
                        </a:solidFill>
                      </a:endParaRPr>
                    </a:p>
                    <a:p>
                      <a:pPr marL="17780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3200" u="none" strike="noStrike" cap="none">
                          <a:solidFill>
                            <a:schemeClr val="dk1"/>
                          </a:solidFill>
                        </a:rPr>
                        <a:t>      Achievable </a:t>
                      </a:r>
                      <a:r>
                        <a:rPr lang="en-US" sz="3200" i="1" u="none" strike="noStrike" cap="none">
                          <a:solidFill>
                            <a:srgbClr val="434343"/>
                          </a:solidFill>
                        </a:rPr>
                        <a:t>(dostižni)</a:t>
                      </a:r>
                      <a:endParaRPr sz="3200" i="1" u="none" strike="noStrike" cap="none">
                        <a:solidFill>
                          <a:srgbClr val="434343"/>
                        </a:solidFill>
                      </a:endParaRPr>
                    </a:p>
                    <a:p>
                      <a:pPr marL="177800" marR="0" lvl="0" indent="0" algn="l" rtl="0">
                        <a:lnSpc>
                          <a:spcPct val="115000"/>
                        </a:lnSpc>
                        <a:spcBef>
                          <a:spcPts val="15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1" u="none" strike="noStrike" cap="none">
                          <a:solidFill>
                            <a:schemeClr val="dk2"/>
                          </a:solidFill>
                        </a:rPr>
                        <a:t>R</a:t>
                      </a:r>
                      <a:r>
                        <a:rPr lang="en-US" sz="3200" u="none" strike="noStrike" cap="none">
                          <a:solidFill>
                            <a:schemeClr val="dk1"/>
                          </a:solidFill>
                        </a:rPr>
                        <a:t> - Realistic</a:t>
                      </a:r>
                      <a:r>
                        <a:rPr lang="en-US" sz="3200" i="1" u="none" strike="noStrike" cap="none">
                          <a:solidFill>
                            <a:srgbClr val="434343"/>
                          </a:solidFill>
                        </a:rPr>
                        <a:t> (realistični)</a:t>
                      </a:r>
                      <a:endParaRPr sz="3200" i="1" u="none" strike="noStrike" cap="none">
                        <a:solidFill>
                          <a:srgbClr val="434343"/>
                        </a:solidFill>
                      </a:endParaRPr>
                    </a:p>
                    <a:p>
                      <a:pPr marL="17780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3200" u="none" strike="noStrike" cap="none">
                          <a:solidFill>
                            <a:schemeClr val="dk1"/>
                          </a:solidFill>
                        </a:rPr>
                        <a:t>      Relevant </a:t>
                      </a:r>
                      <a:r>
                        <a:rPr lang="en-US" sz="3200" i="1" u="none" strike="noStrike" cap="none">
                          <a:solidFill>
                            <a:srgbClr val="434343"/>
                          </a:solidFill>
                        </a:rPr>
                        <a:t>(relevantni)	</a:t>
                      </a:r>
                      <a:endParaRPr sz="3200" u="none" strike="noStrike" cap="none">
                        <a:solidFill>
                          <a:schemeClr val="dk1"/>
                        </a:solidFill>
                      </a:endParaRPr>
                    </a:p>
                    <a:p>
                      <a:pPr marL="177800" marR="0" lvl="0" indent="0" algn="l" rtl="0">
                        <a:lnSpc>
                          <a:spcPct val="115000"/>
                        </a:lnSpc>
                        <a:spcBef>
                          <a:spcPts val="15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3200" b="1" u="none" strike="noStrike" cap="none">
                          <a:solidFill>
                            <a:schemeClr val="dk2"/>
                          </a:solidFill>
                        </a:rPr>
                        <a:t>T </a:t>
                      </a:r>
                      <a:r>
                        <a:rPr lang="en-US" sz="3200" u="none" strike="noStrike" cap="none">
                          <a:solidFill>
                            <a:schemeClr val="dk1"/>
                          </a:solidFill>
                        </a:rPr>
                        <a:t>- Time-based </a:t>
                      </a:r>
                      <a:r>
                        <a:rPr lang="en-US" sz="3200" i="1" u="none" strike="noStrike" cap="none">
                          <a:solidFill>
                            <a:srgbClr val="434343"/>
                          </a:solidFill>
                        </a:rPr>
                        <a:t>(uvremenjeni)</a:t>
                      </a:r>
                      <a:endParaRPr sz="3200" i="1" u="none" strike="noStrike" cap="none">
                        <a:solidFill>
                          <a:srgbClr val="434343"/>
                        </a:solidFill>
                      </a:endParaRPr>
                    </a:p>
                  </a:txBody>
                  <a:tcPr marL="182850" marR="182850" marT="137150" marB="137150">
                    <a:lnL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25400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b="1" u="none" strike="noStrike" cap="none">
                        <a:solidFill>
                          <a:schemeClr val="accent2"/>
                        </a:solidFill>
                      </a:endParaRPr>
                    </a:p>
                    <a:p>
                      <a:pPr marL="254000" marR="0" lvl="0" indent="0" algn="l" rtl="0">
                        <a:lnSpc>
                          <a:spcPct val="115000"/>
                        </a:lnSpc>
                        <a:spcBef>
                          <a:spcPts val="15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300"/>
                        <a:buFont typeface="Arial"/>
                        <a:buNone/>
                      </a:pPr>
                      <a:r>
                        <a:rPr lang="en-US" sz="3300" b="1" u="none" strike="noStrike" cap="none">
                          <a:solidFill>
                            <a:schemeClr val="accent2"/>
                          </a:solidFill>
                        </a:rPr>
                        <a:t>M</a:t>
                      </a:r>
                      <a:r>
                        <a:rPr lang="en-US" sz="3300" b="1" u="none" strike="noStrike" cap="none"/>
                        <a:t> </a:t>
                      </a:r>
                      <a:r>
                        <a:rPr lang="en-US" sz="3300" u="none" strike="noStrike" cap="none"/>
                        <a:t>- Merljivi</a:t>
                      </a:r>
                      <a:endParaRPr sz="3300" u="none" strike="noStrike" cap="none"/>
                    </a:p>
                    <a:p>
                      <a:pPr marL="254000" marR="0" lvl="0" indent="0" algn="l" rtl="0">
                        <a:lnSpc>
                          <a:spcPct val="115000"/>
                        </a:lnSpc>
                        <a:spcBef>
                          <a:spcPts val="15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300"/>
                        <a:buFont typeface="Arial"/>
                        <a:buNone/>
                      </a:pPr>
                      <a:r>
                        <a:rPr lang="en-US" sz="3300" b="1" u="none" strike="noStrike" cap="none">
                          <a:solidFill>
                            <a:schemeClr val="accent2"/>
                          </a:solidFill>
                        </a:rPr>
                        <a:t>U </a:t>
                      </a:r>
                      <a:r>
                        <a:rPr lang="en-US" sz="3300" u="none" strike="noStrike" cap="none"/>
                        <a:t>- Uvremenjeni</a:t>
                      </a:r>
                      <a:endParaRPr sz="3300" u="none" strike="noStrike" cap="none"/>
                    </a:p>
                    <a:p>
                      <a:pPr marL="254000" marR="0" lvl="0" indent="0" algn="l" rtl="0">
                        <a:lnSpc>
                          <a:spcPct val="115000"/>
                        </a:lnSpc>
                        <a:spcBef>
                          <a:spcPts val="15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300"/>
                        <a:buFont typeface="Arial"/>
                        <a:buNone/>
                      </a:pPr>
                      <a:r>
                        <a:rPr lang="en-US" sz="3300" b="1" u="none" strike="noStrike" cap="none">
                          <a:solidFill>
                            <a:schemeClr val="accent2"/>
                          </a:solidFill>
                        </a:rPr>
                        <a:t>D</a:t>
                      </a:r>
                      <a:r>
                        <a:rPr lang="en-US" sz="3300" b="1" u="none" strike="noStrike" cap="none"/>
                        <a:t> </a:t>
                      </a:r>
                      <a:r>
                        <a:rPr lang="en-US" sz="3300" u="none" strike="noStrike" cap="none"/>
                        <a:t>- Dogovoreni / dostižni</a:t>
                      </a:r>
                      <a:endParaRPr sz="3300" u="none" strike="noStrike" cap="none"/>
                    </a:p>
                    <a:p>
                      <a:pPr marL="254000" marR="0" lvl="0" indent="0" algn="l" rtl="0">
                        <a:lnSpc>
                          <a:spcPct val="115000"/>
                        </a:lnSpc>
                        <a:spcBef>
                          <a:spcPts val="15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300"/>
                        <a:buFont typeface="Arial"/>
                        <a:buNone/>
                      </a:pPr>
                      <a:r>
                        <a:rPr lang="en-US" sz="3300" b="1" u="none" strike="noStrike" cap="none">
                          <a:solidFill>
                            <a:schemeClr val="accent2"/>
                          </a:solidFill>
                        </a:rPr>
                        <a:t>R </a:t>
                      </a:r>
                      <a:r>
                        <a:rPr lang="en-US" sz="3300" u="none" strike="noStrike" cap="none"/>
                        <a:t>- Realistični / relevantni</a:t>
                      </a:r>
                      <a:endParaRPr sz="3300" u="none" strike="noStrike" cap="none"/>
                    </a:p>
                    <a:p>
                      <a:pPr marL="254000" marR="0" lvl="0" indent="0" algn="l" rtl="0">
                        <a:lnSpc>
                          <a:spcPct val="115000"/>
                        </a:lnSpc>
                        <a:spcBef>
                          <a:spcPts val="15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300"/>
                        <a:buFont typeface="Arial"/>
                        <a:buNone/>
                      </a:pPr>
                      <a:r>
                        <a:rPr lang="en-US" sz="3300" b="1" u="none" strike="noStrike" cap="none">
                          <a:solidFill>
                            <a:schemeClr val="accent2"/>
                          </a:solidFill>
                        </a:rPr>
                        <a:t>O</a:t>
                      </a:r>
                      <a:r>
                        <a:rPr lang="en-US" sz="3300" b="1" u="none" strike="noStrike" cap="none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3300" u="none" strike="noStrike" cap="none"/>
                        <a:t>- Određeni</a:t>
                      </a:r>
                      <a:endParaRPr sz="33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15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endParaRPr sz="2100" u="none" strike="noStrike" cap="none"/>
                    </a:p>
                  </a:txBody>
                  <a:tcPr marL="182850" marR="182850" marT="137150" marB="137150">
                    <a:lnL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121028ad55e_0_28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100"/>
              <a:buFont typeface="Calibri"/>
              <a:buNone/>
            </a:pPr>
            <a:r>
              <a:rPr lang="en-US"/>
              <a:t>ZADACI</a:t>
            </a:r>
            <a:endParaRPr/>
          </a:p>
        </p:txBody>
      </p:sp>
      <p:graphicFrame>
        <p:nvGraphicFramePr>
          <p:cNvPr id="369" name="Google Shape;369;g121028ad55e_0_28"/>
          <p:cNvGraphicFramePr/>
          <p:nvPr/>
        </p:nvGraphicFramePr>
        <p:xfrm>
          <a:off x="914400" y="25331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{12898A6E-8163-4AAB-BA06-B405017DDF55}</a:tableStyleId>
              </a:tblPr>
              <a:tblGrid>
                <a:gridCol w="822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2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018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300"/>
                        <a:buFont typeface="Arial"/>
                        <a:buNone/>
                      </a:pPr>
                      <a:r>
                        <a:rPr lang="en-US" sz="3300" b="1" u="none" strike="noStrike" cap="none">
                          <a:solidFill>
                            <a:schemeClr val="dk2"/>
                          </a:solidFill>
                        </a:rPr>
                        <a:t>Ciljevi</a:t>
                      </a:r>
                      <a:endParaRPr sz="33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76200" marR="76200" marT="57150" marB="5715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300"/>
                        <a:buFont typeface="Arial"/>
                        <a:buNone/>
                      </a:pPr>
                      <a:r>
                        <a:rPr lang="en-US" sz="3300" b="1" u="none" strike="noStrike" cap="none">
                          <a:solidFill>
                            <a:schemeClr val="dk2"/>
                          </a:solidFill>
                        </a:rPr>
                        <a:t>Dobro formulisani zadaci</a:t>
                      </a:r>
                      <a:endParaRPr sz="3300" b="1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76200" marR="76200" marT="57150" marB="5715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72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700"/>
                        <a:buFont typeface="Arial"/>
                        <a:buNone/>
                      </a:pPr>
                      <a:r>
                        <a:rPr lang="en-US" sz="2700" u="none" strike="noStrike" cap="none"/>
                        <a:t>Povećati svest studenata Beograda o SIDI, putem edukacije o rizičnim ponašanjima</a:t>
                      </a:r>
                      <a:endParaRPr sz="2700" u="none" strike="noStrike" cap="none"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700"/>
                        <a:buFont typeface="Arial"/>
                        <a:buNone/>
                      </a:pPr>
                      <a:endParaRPr sz="2700" u="none" strike="noStrike" cap="none"/>
                    </a:p>
                  </a:txBody>
                  <a:tcPr marL="76200" marR="76200" marT="57150" marB="5715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 u="none" strike="noStrike" cap="none"/>
                        <a:t>1. U toku narednih 6 meseci, organizovaćemo obuku za 50 studenata Beograda, dva puta nedeljno po dva časa, na temu rizičnog ponašanja. </a:t>
                      </a:r>
                      <a:endParaRPr sz="2400" u="none" strike="noStrike" cap="none"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 u="none" strike="noStrike" cap="none"/>
                        <a:t>2. Za dva meseca ćemo odštampati 100 brošura o SIDI  </a:t>
                      </a:r>
                      <a:endParaRPr sz="2400" u="none" strike="noStrike" cap="none"/>
                    </a:p>
                  </a:txBody>
                  <a:tcPr marL="76200" marR="76200" marT="57150" marB="5715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686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700"/>
                        <a:buFont typeface="Arial"/>
                        <a:buNone/>
                      </a:pPr>
                      <a:r>
                        <a:rPr lang="en-US" sz="2700" u="none" strike="noStrike" cap="none"/>
                        <a:t>Ekonomski osnažiti žene iz ruralnog područja Babušnice, kroz program obuke za započinjanje vlastitog biznisa  </a:t>
                      </a:r>
                      <a:endParaRPr sz="2700" u="none" strike="noStrike" cap="none"/>
                    </a:p>
                  </a:txBody>
                  <a:tcPr marL="76200" marR="76200" marT="57150" marB="5715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 u="none" strike="noStrike" cap="none"/>
                        <a:t>1. Organizovaćemo tromesečnu obuku za započinajnje vlastitog biznisa, za 20 žena iz ruralnog područja Babušnice</a:t>
                      </a:r>
                      <a:endParaRPr sz="2400" u="none" strike="noStrike" cap="none"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 u="none" strike="noStrike" cap="none"/>
                        <a:t>2. Otvorićemo savetovalište za ženske preduzetničke inicijative, koje će raditi svakim radnim danom od 9 do 20 sati, i koje će pružati informativne, obrazovne i pravne usluge, u trajanju od godinu dana.  </a:t>
                      </a:r>
                      <a:endParaRPr sz="2400" u="none" strike="noStrike" cap="none"/>
                    </a:p>
                  </a:txBody>
                  <a:tcPr marL="76200" marR="76200" marT="57150" marB="5715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121028ad55e_0_33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100"/>
              <a:buFont typeface="Calibri"/>
              <a:buNone/>
            </a:pPr>
            <a:r>
              <a:rPr lang="en-US"/>
              <a:t>ZADACI</a:t>
            </a:r>
            <a:endParaRPr/>
          </a:p>
        </p:txBody>
      </p:sp>
      <p:sp>
        <p:nvSpPr>
          <p:cNvPr id="375" name="Google Shape;375;g121028ad55e_0_33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7646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 lnSpcReduction="2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None/>
            </a:pPr>
            <a:endParaRPr sz="5100" b="1">
              <a:solidFill>
                <a:srgbClr val="FF0000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5100"/>
              <a:buNone/>
            </a:pPr>
            <a:r>
              <a:rPr lang="en-US" sz="51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VEŽBA</a:t>
            </a:r>
            <a:endParaRPr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100"/>
              <a:buNone/>
            </a:pPr>
            <a:endParaRPr sz="5100" b="1">
              <a:solidFill>
                <a:srgbClr val="FF0000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100"/>
              <a:buNone/>
            </a:pPr>
            <a:r>
              <a:rPr lang="en-US" sz="5100" b="1">
                <a:latin typeface="Arial"/>
                <a:ea typeface="Arial"/>
                <a:cs typeface="Arial"/>
                <a:sym typeface="Arial"/>
              </a:rPr>
              <a:t>Zadatak: </a:t>
            </a:r>
            <a:r>
              <a:rPr lang="en-US" sz="5100">
                <a:latin typeface="Arial"/>
                <a:ea typeface="Arial"/>
                <a:cs typeface="Arial"/>
                <a:sym typeface="Arial"/>
              </a:rPr>
              <a:t>formulisati zadatke u odnosu na postavljene ciljeve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5100"/>
              <a:buNone/>
            </a:pPr>
            <a:r>
              <a:rPr lang="en-US" sz="5100">
                <a:solidFill>
                  <a:schemeClr val="accent2"/>
                </a:solidFill>
              </a:rPr>
              <a:t>60 minuta</a:t>
            </a:r>
            <a:endParaRPr sz="5100">
              <a:solidFill>
                <a:schemeClr val="accent2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5100"/>
              <a:buNone/>
            </a:pPr>
            <a:r>
              <a:rPr lang="en-US" sz="5100" u="sng"/>
              <a:t>Nakon zadataka:</a:t>
            </a:r>
            <a:endParaRPr sz="5100" u="sng"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5100"/>
              <a:buNone/>
            </a:pPr>
            <a:r>
              <a:rPr lang="en-US" sz="5100" b="1"/>
              <a:t>Plan aktivnosti</a:t>
            </a:r>
            <a:r>
              <a:rPr lang="en-US" sz="5100"/>
              <a:t> (gantogram sa vremenskim odrednicama i podelom uloga)</a:t>
            </a:r>
            <a:endParaRPr sz="510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g121028ad55e_0_44"/>
          <p:cNvSpPr txBox="1">
            <a:spLocks noGrp="1"/>
          </p:cNvSpPr>
          <p:nvPr>
            <p:ph type="title"/>
          </p:nvPr>
        </p:nvSpPr>
        <p:spPr>
          <a:xfrm>
            <a:off x="494000" y="2971650"/>
            <a:ext cx="17068800" cy="690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US" sz="5000" b="1" u="sng">
                <a:latin typeface="Arial"/>
                <a:ea typeface="Arial"/>
                <a:cs typeface="Arial"/>
                <a:sym typeface="Arial"/>
              </a:rPr>
              <a:t> Struktura i kultura organizacije</a:t>
            </a:r>
            <a:endParaRPr sz="5000" b="1" u="sng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endParaRPr sz="3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1. značaj strukture i kulture organizacije</a:t>
            </a:r>
            <a:endParaRPr sz="40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3. identifikovanje strukture organizacije</a:t>
            </a:r>
            <a:endParaRPr sz="40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endParaRPr sz="40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endParaRPr sz="40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  <a:buSzPts val="3300"/>
              <a:buNone/>
            </a:pPr>
            <a:r>
              <a:rPr lang="en-US" sz="2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600" b="1" u="sng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" name="Google Shape;381;g121028ad55e_0_44"/>
          <p:cNvSpPr txBox="1"/>
          <p:nvPr/>
        </p:nvSpPr>
        <p:spPr>
          <a:xfrm>
            <a:off x="1827200" y="943238"/>
            <a:ext cx="14402400" cy="19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167625" rIns="167625" bIns="1676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300"/>
              <a:buFont typeface="Arial"/>
              <a:buNone/>
            </a:pPr>
            <a:r>
              <a:rPr lang="en-US" sz="103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SESIJA 5</a:t>
            </a:r>
            <a:endParaRPr sz="103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121028ad55e_0_58"/>
          <p:cNvSpPr txBox="1">
            <a:spLocks noGrp="1"/>
          </p:cNvSpPr>
          <p:nvPr>
            <p:ph type="title"/>
          </p:nvPr>
        </p:nvSpPr>
        <p:spPr>
          <a:xfrm>
            <a:off x="914400" y="130682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US" sz="6400"/>
              <a:t>STRUKTURA, ULOGE I ODGOVORNOSTI</a:t>
            </a:r>
            <a:endParaRPr sz="6400"/>
          </a:p>
        </p:txBody>
      </p:sp>
      <p:cxnSp>
        <p:nvCxnSpPr>
          <p:cNvPr id="388" name="Google Shape;388;g121028ad55e_0_58"/>
          <p:cNvCxnSpPr>
            <a:stCxn id="389" idx="2"/>
            <a:endCxn id="390" idx="0"/>
          </p:cNvCxnSpPr>
          <p:nvPr/>
        </p:nvCxnSpPr>
        <p:spPr>
          <a:xfrm rot="-5400000" flipH="1">
            <a:off x="9954592" y="6225825"/>
            <a:ext cx="843600" cy="2835900"/>
          </a:xfrm>
          <a:prstGeom prst="bentConnector3">
            <a:avLst>
              <a:gd name="adj1" fmla="val 50008"/>
            </a:avLst>
          </a:prstGeom>
          <a:noFill/>
          <a:ln w="19050" cap="flat" cmpd="sng">
            <a:solidFill>
              <a:srgbClr val="C2C2C2"/>
            </a:solidFill>
            <a:prstDash val="solid"/>
            <a:miter lim="8000"/>
            <a:headEnd type="none" w="sm" len="sm"/>
            <a:tailEnd type="none" w="sm" len="sm"/>
          </a:ln>
        </p:spPr>
      </p:cxnSp>
      <p:cxnSp>
        <p:nvCxnSpPr>
          <p:cNvPr id="391" name="Google Shape;391;g121028ad55e_0_58"/>
          <p:cNvCxnSpPr>
            <a:stCxn id="392" idx="0"/>
            <a:endCxn id="389" idx="2"/>
          </p:cNvCxnSpPr>
          <p:nvPr/>
        </p:nvCxnSpPr>
        <p:spPr>
          <a:xfrm rot="-5400000">
            <a:off x="7118522" y="6225522"/>
            <a:ext cx="843600" cy="2836500"/>
          </a:xfrm>
          <a:prstGeom prst="bentConnector3">
            <a:avLst>
              <a:gd name="adj1" fmla="val 50008"/>
            </a:avLst>
          </a:prstGeom>
          <a:noFill/>
          <a:ln w="19050" cap="flat" cmpd="sng">
            <a:solidFill>
              <a:srgbClr val="C2C2C2"/>
            </a:solidFill>
            <a:prstDash val="solid"/>
            <a:miter lim="8000"/>
            <a:headEnd type="none" w="sm" len="sm"/>
            <a:tailEnd type="none" w="sm" len="sm"/>
          </a:ln>
        </p:spPr>
      </p:cxnSp>
      <p:cxnSp>
        <p:nvCxnSpPr>
          <p:cNvPr id="393" name="Google Shape;393;g121028ad55e_0_58"/>
          <p:cNvCxnSpPr>
            <a:stCxn id="392" idx="2"/>
            <a:endCxn id="394" idx="0"/>
          </p:cNvCxnSpPr>
          <p:nvPr/>
        </p:nvCxnSpPr>
        <p:spPr>
          <a:xfrm rot="-5400000" flipH="1">
            <a:off x="6352622" y="8311722"/>
            <a:ext cx="893100" cy="13542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rgbClr val="C2C2C2"/>
            </a:solidFill>
            <a:prstDash val="solid"/>
            <a:miter lim="8000"/>
            <a:headEnd type="none" w="sm" len="sm"/>
            <a:tailEnd type="none" w="sm" len="sm"/>
          </a:ln>
        </p:spPr>
      </p:cxnSp>
      <p:cxnSp>
        <p:nvCxnSpPr>
          <p:cNvPr id="395" name="Google Shape;395;g121028ad55e_0_58"/>
          <p:cNvCxnSpPr>
            <a:stCxn id="396" idx="0"/>
            <a:endCxn id="392" idx="2"/>
          </p:cNvCxnSpPr>
          <p:nvPr/>
        </p:nvCxnSpPr>
        <p:spPr>
          <a:xfrm rot="-5400000">
            <a:off x="4998450" y="8311692"/>
            <a:ext cx="893100" cy="13542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rgbClr val="C2C2C2"/>
            </a:solidFill>
            <a:prstDash val="solid"/>
            <a:miter lim="8000"/>
            <a:headEnd type="none" w="sm" len="sm"/>
            <a:tailEnd type="none" w="sm" len="sm"/>
          </a:ln>
        </p:spPr>
      </p:cxnSp>
      <p:cxnSp>
        <p:nvCxnSpPr>
          <p:cNvPr id="397" name="Google Shape;397;g121028ad55e_0_58"/>
          <p:cNvCxnSpPr>
            <a:stCxn id="390" idx="2"/>
            <a:endCxn id="398" idx="0"/>
          </p:cNvCxnSpPr>
          <p:nvPr/>
        </p:nvCxnSpPr>
        <p:spPr>
          <a:xfrm rot="-5400000" flipH="1">
            <a:off x="12025008" y="8311722"/>
            <a:ext cx="893100" cy="13542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rgbClr val="C2C2C2"/>
            </a:solidFill>
            <a:prstDash val="solid"/>
            <a:miter lim="8000"/>
            <a:headEnd type="none" w="sm" len="sm"/>
            <a:tailEnd type="none" w="sm" len="sm"/>
          </a:ln>
        </p:spPr>
      </p:cxnSp>
      <p:cxnSp>
        <p:nvCxnSpPr>
          <p:cNvPr id="399" name="Google Shape;399;g121028ad55e_0_58"/>
          <p:cNvCxnSpPr>
            <a:stCxn id="400" idx="0"/>
            <a:endCxn id="390" idx="2"/>
          </p:cNvCxnSpPr>
          <p:nvPr/>
        </p:nvCxnSpPr>
        <p:spPr>
          <a:xfrm rot="-5400000">
            <a:off x="10670834" y="8311692"/>
            <a:ext cx="893100" cy="13542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rgbClr val="C2C2C2"/>
            </a:solidFill>
            <a:prstDash val="solid"/>
            <a:miter lim="8000"/>
            <a:headEnd type="none" w="sm" len="sm"/>
            <a:tailEnd type="none" w="sm" len="sm"/>
          </a:ln>
        </p:spPr>
      </p:cxnSp>
      <p:sp>
        <p:nvSpPr>
          <p:cNvPr id="389" name="Google Shape;389;g121028ad55e_0_58"/>
          <p:cNvSpPr txBox="1"/>
          <p:nvPr/>
        </p:nvSpPr>
        <p:spPr>
          <a:xfrm>
            <a:off x="7724242" y="6745275"/>
            <a:ext cx="2468400" cy="476700"/>
          </a:xfrm>
          <a:prstGeom prst="rect">
            <a:avLst/>
          </a:prstGeom>
          <a:noFill/>
          <a:ln w="19050" cap="flat" cmpd="sng">
            <a:solidFill>
              <a:srgbClr val="A72A1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7625" tIns="167625" rIns="167625" bIns="1676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A72A1E"/>
                </a:solidFill>
                <a:latin typeface="Roboto"/>
                <a:ea typeface="Roboto"/>
                <a:cs typeface="Roboto"/>
                <a:sym typeface="Roboto"/>
              </a:rPr>
              <a:t>SKUPŠTINA</a:t>
            </a:r>
            <a:endParaRPr sz="1800" b="0" i="0" u="none" strike="noStrike" cap="none">
              <a:solidFill>
                <a:srgbClr val="A72A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2" name="Google Shape;392;g121028ad55e_0_58"/>
          <p:cNvSpPr txBox="1"/>
          <p:nvPr/>
        </p:nvSpPr>
        <p:spPr>
          <a:xfrm>
            <a:off x="4889972" y="8065572"/>
            <a:ext cx="2464200" cy="476700"/>
          </a:xfrm>
          <a:prstGeom prst="rect">
            <a:avLst/>
          </a:prstGeom>
          <a:noFill/>
          <a:ln w="19050" cap="flat" cmpd="sng">
            <a:solidFill>
              <a:srgbClr val="A72A1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7625" tIns="167625" rIns="167625" bIns="1676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A72A1E"/>
                </a:solidFill>
                <a:latin typeface="Roboto"/>
                <a:ea typeface="Roboto"/>
                <a:cs typeface="Roboto"/>
                <a:sym typeface="Roboto"/>
              </a:rPr>
              <a:t>ZASTUPNIK/CA</a:t>
            </a:r>
            <a:endParaRPr sz="1800" b="0" i="0" u="none" strike="noStrike" cap="none">
              <a:solidFill>
                <a:srgbClr val="A72A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0" name="Google Shape;390;g121028ad55e_0_58"/>
          <p:cNvSpPr txBox="1"/>
          <p:nvPr/>
        </p:nvSpPr>
        <p:spPr>
          <a:xfrm>
            <a:off x="10562358" y="8065572"/>
            <a:ext cx="2464200" cy="476700"/>
          </a:xfrm>
          <a:prstGeom prst="rect">
            <a:avLst/>
          </a:prstGeom>
          <a:noFill/>
          <a:ln w="19050" cap="flat" cmpd="sng">
            <a:solidFill>
              <a:srgbClr val="A72A1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7625" tIns="167625" rIns="167625" bIns="1676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A72A1E"/>
                </a:solidFill>
                <a:latin typeface="Roboto"/>
                <a:ea typeface="Roboto"/>
                <a:cs typeface="Roboto"/>
                <a:sym typeface="Roboto"/>
              </a:rPr>
              <a:t>UPRAVNI ODBOR</a:t>
            </a:r>
            <a:endParaRPr sz="1800" b="0" i="0" u="none" strike="noStrike" cap="none">
              <a:solidFill>
                <a:srgbClr val="A72A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8" name="Google Shape;398;g121028ad55e_0_58"/>
          <p:cNvSpPr txBox="1"/>
          <p:nvPr/>
        </p:nvSpPr>
        <p:spPr>
          <a:xfrm>
            <a:off x="11916530" y="9435342"/>
            <a:ext cx="2464200" cy="476700"/>
          </a:xfrm>
          <a:prstGeom prst="rect">
            <a:avLst/>
          </a:prstGeom>
          <a:noFill/>
          <a:ln w="19050" cap="flat" cmpd="sng">
            <a:solidFill>
              <a:srgbClr val="A72A1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7625" tIns="167625" rIns="167625" bIns="1676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A72A1E"/>
                </a:solidFill>
                <a:latin typeface="Roboto"/>
                <a:ea typeface="Roboto"/>
                <a:cs typeface="Roboto"/>
                <a:sym typeface="Roboto"/>
              </a:rPr>
              <a:t>Lorem Ipsum</a:t>
            </a:r>
            <a:endParaRPr sz="1800" b="0" i="0" u="none" strike="noStrike" cap="none">
              <a:solidFill>
                <a:srgbClr val="A72A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00" name="Google Shape;400;g121028ad55e_0_58"/>
          <p:cNvSpPr txBox="1"/>
          <p:nvPr/>
        </p:nvSpPr>
        <p:spPr>
          <a:xfrm>
            <a:off x="9208184" y="9435342"/>
            <a:ext cx="2464200" cy="476700"/>
          </a:xfrm>
          <a:prstGeom prst="rect">
            <a:avLst/>
          </a:prstGeom>
          <a:noFill/>
          <a:ln w="19050" cap="flat" cmpd="sng">
            <a:solidFill>
              <a:srgbClr val="A72A1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7625" tIns="167625" rIns="167625" bIns="1676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A72A1E"/>
                </a:solidFill>
                <a:latin typeface="Roboto"/>
                <a:ea typeface="Roboto"/>
                <a:cs typeface="Roboto"/>
                <a:sym typeface="Roboto"/>
              </a:rPr>
              <a:t>Lorem Ipsum</a:t>
            </a:r>
            <a:endParaRPr sz="1800" b="0" i="0" u="none" strike="noStrike" cap="none">
              <a:solidFill>
                <a:srgbClr val="A72A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4" name="Google Shape;394;g121028ad55e_0_58"/>
          <p:cNvSpPr txBox="1"/>
          <p:nvPr/>
        </p:nvSpPr>
        <p:spPr>
          <a:xfrm>
            <a:off x="6244146" y="9435342"/>
            <a:ext cx="2464200" cy="476700"/>
          </a:xfrm>
          <a:prstGeom prst="rect">
            <a:avLst/>
          </a:prstGeom>
          <a:noFill/>
          <a:ln w="19050" cap="flat" cmpd="sng">
            <a:solidFill>
              <a:srgbClr val="A72A1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7625" tIns="167625" rIns="167625" bIns="1676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A72A1E"/>
                </a:solidFill>
                <a:latin typeface="Roboto"/>
                <a:ea typeface="Roboto"/>
                <a:cs typeface="Roboto"/>
                <a:sym typeface="Roboto"/>
              </a:rPr>
              <a:t>Lorem Ipsum</a:t>
            </a:r>
            <a:endParaRPr sz="1800" b="0" i="0" u="none" strike="noStrike" cap="none">
              <a:solidFill>
                <a:srgbClr val="A72A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6" name="Google Shape;396;g121028ad55e_0_58"/>
          <p:cNvSpPr txBox="1"/>
          <p:nvPr/>
        </p:nvSpPr>
        <p:spPr>
          <a:xfrm>
            <a:off x="3535800" y="9435342"/>
            <a:ext cx="2464200" cy="476700"/>
          </a:xfrm>
          <a:prstGeom prst="rect">
            <a:avLst/>
          </a:prstGeom>
          <a:noFill/>
          <a:ln w="19050" cap="flat" cmpd="sng">
            <a:solidFill>
              <a:srgbClr val="A72A1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7625" tIns="167625" rIns="167625" bIns="1676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A72A1E"/>
                </a:solidFill>
                <a:latin typeface="Roboto"/>
                <a:ea typeface="Roboto"/>
                <a:cs typeface="Roboto"/>
                <a:sym typeface="Roboto"/>
              </a:rPr>
              <a:t>Lorem Ipsum</a:t>
            </a:r>
            <a:endParaRPr sz="1800" b="0" i="0" u="none" strike="noStrike" cap="none">
              <a:solidFill>
                <a:srgbClr val="A72A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01" name="Google Shape;401;g121028ad55e_0_58"/>
          <p:cNvSpPr txBox="1"/>
          <p:nvPr/>
        </p:nvSpPr>
        <p:spPr>
          <a:xfrm>
            <a:off x="360600" y="1738363"/>
            <a:ext cx="17566800" cy="48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167625" rIns="167625" bIns="1676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3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Struktura predstavlja sklop </a:t>
            </a:r>
            <a:r>
              <a:rPr lang="en-US" sz="3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ovlašćenja</a:t>
            </a:r>
            <a:r>
              <a:rPr lang="en-US" sz="3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 </a:t>
            </a:r>
            <a:r>
              <a:rPr lang="en-US" sz="3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odgovornosti, </a:t>
            </a:r>
            <a:r>
              <a:rPr lang="en-US" sz="3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samim tim i </a:t>
            </a:r>
            <a:r>
              <a:rPr lang="en-US" sz="3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hijerarhije.</a:t>
            </a:r>
            <a:endParaRPr sz="33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3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Zašto nam je potrebna struktura?</a:t>
            </a:r>
            <a:endParaRPr sz="33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38200" marR="0" lvl="0" indent="-628650" algn="l" rtl="0">
              <a:lnSpc>
                <a:spcPct val="115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Char char="●"/>
            </a:pPr>
            <a:r>
              <a:rPr lang="en-US"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 jasno odredimo uloge i odgovornosti</a:t>
            </a:r>
            <a:endParaRPr sz="33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38200" marR="0" lvl="0" indent="-6286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Char char="●"/>
            </a:pPr>
            <a:r>
              <a:rPr lang="en-US"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 podelimo radno opterećenje</a:t>
            </a:r>
            <a:endParaRPr sz="33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38200" marR="0" lvl="0" indent="-6286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Char char="●"/>
            </a:pPr>
            <a:r>
              <a:rPr lang="en-US"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 efikasno iskoristimo veštine koje posedujemo</a:t>
            </a:r>
            <a:endParaRPr sz="33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38200" marR="0" lvl="0" indent="-6286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Char char="●"/>
            </a:pPr>
            <a:r>
              <a:rPr lang="en-US"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 omogući praćenje i evaluaciju (vrednovanje)</a:t>
            </a:r>
            <a:endParaRPr sz="33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38200" marR="0" lvl="0" indent="-6286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Char char="●"/>
            </a:pPr>
            <a:r>
              <a:rPr lang="en-US"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pruža osnovu za odgovornosti i “polaganje računa”</a:t>
            </a:r>
            <a:endParaRPr sz="26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121028ad55e_0_327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US"/>
              <a:t>KULTURA ORGANIZACIJE</a:t>
            </a:r>
            <a:endParaRPr/>
          </a:p>
        </p:txBody>
      </p:sp>
      <p:sp>
        <p:nvSpPr>
          <p:cNvPr id="408" name="Google Shape;408;g121028ad55e_0_327"/>
          <p:cNvSpPr txBox="1">
            <a:spLocks noGrp="1"/>
          </p:cNvSpPr>
          <p:nvPr>
            <p:ph type="body" idx="1"/>
          </p:nvPr>
        </p:nvSpPr>
        <p:spPr>
          <a:xfrm>
            <a:off x="522050" y="2026575"/>
            <a:ext cx="17180400" cy="806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 fontScale="92500" lnSpcReduction="20000"/>
          </a:bodyPr>
          <a:lstStyle/>
          <a:p>
            <a:pPr marL="0" lvl="0" indent="0" algn="just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4516"/>
              <a:buFont typeface="Arial"/>
              <a:buNone/>
            </a:pPr>
            <a:r>
              <a:rPr lang="en-US" sz="3100">
                <a:latin typeface="Arial"/>
                <a:ea typeface="Arial"/>
                <a:cs typeface="Arial"/>
                <a:sym typeface="Arial"/>
              </a:rPr>
              <a:t>Izraz </a:t>
            </a:r>
            <a:r>
              <a:rPr lang="en-US" sz="3100" b="1">
                <a:latin typeface="Arial"/>
                <a:ea typeface="Arial"/>
                <a:cs typeface="Arial"/>
                <a:sym typeface="Arial"/>
              </a:rPr>
              <a:t>kultura</a:t>
            </a:r>
            <a:r>
              <a:rPr lang="en-US" sz="3100">
                <a:latin typeface="Arial"/>
                <a:ea typeface="Arial"/>
                <a:cs typeface="Arial"/>
                <a:sym typeface="Arial"/>
              </a:rPr>
              <a:t> u ovom smislu označava </a:t>
            </a:r>
            <a:r>
              <a:rPr lang="en-US" sz="3100" b="1">
                <a:latin typeface="Arial"/>
                <a:ea typeface="Arial"/>
                <a:cs typeface="Arial"/>
                <a:sym typeface="Arial"/>
              </a:rPr>
              <a:t>osećaj, način života</a:t>
            </a:r>
            <a:r>
              <a:rPr lang="en-US" sz="3100">
                <a:latin typeface="Arial"/>
                <a:ea typeface="Arial"/>
                <a:cs typeface="Arial"/>
                <a:sym typeface="Arial"/>
              </a:rPr>
              <a:t>, ili </a:t>
            </a:r>
            <a:r>
              <a:rPr lang="en-US" sz="3100" b="1">
                <a:latin typeface="Arial"/>
                <a:ea typeface="Arial"/>
                <a:cs typeface="Arial"/>
                <a:sym typeface="Arial"/>
              </a:rPr>
              <a:t>neki set pravila </a:t>
            </a:r>
            <a:r>
              <a:rPr lang="en-US" sz="3100">
                <a:latin typeface="Arial"/>
                <a:ea typeface="Arial"/>
                <a:cs typeface="Arial"/>
                <a:sym typeface="Arial"/>
              </a:rPr>
              <a:t>u organizaciji:</a:t>
            </a:r>
            <a:endParaRPr sz="3100">
              <a:latin typeface="Arial"/>
              <a:ea typeface="Arial"/>
              <a:cs typeface="Arial"/>
              <a:sym typeface="Arial"/>
            </a:endParaRPr>
          </a:p>
          <a:p>
            <a:pPr marL="838200" lvl="0" indent="-601186" algn="just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 sz="3100">
                <a:latin typeface="Arial"/>
                <a:ea typeface="Arial"/>
                <a:cs typeface="Arial"/>
                <a:sym typeface="Arial"/>
              </a:rPr>
              <a:t>Način na koji ovlašćenja treba da se sprovode, ljudi da se nagrađuju, kontrolišu. </a:t>
            </a:r>
            <a:endParaRPr sz="3100">
              <a:latin typeface="Arial"/>
              <a:ea typeface="Arial"/>
              <a:cs typeface="Arial"/>
              <a:sym typeface="Arial"/>
            </a:endParaRPr>
          </a:p>
          <a:p>
            <a:pPr marL="838200" lvl="0" indent="-601186" algn="just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 sz="3100">
                <a:latin typeface="Arial"/>
                <a:ea typeface="Arial"/>
                <a:cs typeface="Arial"/>
                <a:sym typeface="Arial"/>
              </a:rPr>
              <a:t>Koji stepen formalizacije je potreban? </a:t>
            </a:r>
            <a:endParaRPr sz="3100">
              <a:latin typeface="Arial"/>
              <a:ea typeface="Arial"/>
              <a:cs typeface="Arial"/>
              <a:sym typeface="Arial"/>
            </a:endParaRPr>
          </a:p>
          <a:p>
            <a:pPr marL="838200" lvl="0" indent="-601186" algn="just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 sz="3100">
                <a:latin typeface="Arial"/>
                <a:ea typeface="Arial"/>
                <a:cs typeface="Arial"/>
                <a:sym typeface="Arial"/>
              </a:rPr>
              <a:t>Koja kombinacija poslušnosti i inicijative se očekuje od zaposlenih / angažovanih? </a:t>
            </a:r>
            <a:endParaRPr sz="3100">
              <a:latin typeface="Arial"/>
              <a:ea typeface="Arial"/>
              <a:cs typeface="Arial"/>
              <a:sym typeface="Arial"/>
            </a:endParaRPr>
          </a:p>
          <a:p>
            <a:pPr marL="838200" lvl="0" indent="-601186" algn="just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 sz="3100">
                <a:latin typeface="Arial"/>
                <a:ea typeface="Arial"/>
                <a:cs typeface="Arial"/>
                <a:sym typeface="Arial"/>
              </a:rPr>
              <a:t>Da li su važni radni sati, oblačenje, radno opterećenje, da li se misli o pregorevanju i na koji način se štite ljudi…? </a:t>
            </a:r>
            <a:endParaRPr sz="3100">
              <a:latin typeface="Arial"/>
              <a:ea typeface="Arial"/>
              <a:cs typeface="Arial"/>
              <a:sym typeface="Arial"/>
            </a:endParaRPr>
          </a:p>
          <a:p>
            <a:pPr marL="838200" lvl="0" indent="-601186" algn="just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 sz="3100">
                <a:latin typeface="Arial"/>
                <a:ea typeface="Arial"/>
                <a:cs typeface="Arial"/>
                <a:sym typeface="Arial"/>
              </a:rPr>
              <a:t>Šta u vezi sa troškovima zaposlenih, benefitima? </a:t>
            </a:r>
            <a:endParaRPr sz="3100">
              <a:latin typeface="Arial"/>
              <a:ea typeface="Arial"/>
              <a:cs typeface="Arial"/>
              <a:sym typeface="Arial"/>
            </a:endParaRPr>
          </a:p>
          <a:p>
            <a:pPr marL="838200" lvl="0" indent="-601186" algn="just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 sz="3100">
                <a:latin typeface="Arial"/>
                <a:ea typeface="Arial"/>
                <a:cs typeface="Arial"/>
                <a:sym typeface="Arial"/>
              </a:rPr>
              <a:t>Ko kontroliše koje procese, različiti odbori ili pojedinci? </a:t>
            </a:r>
            <a:endParaRPr sz="3100">
              <a:latin typeface="Arial"/>
              <a:ea typeface="Arial"/>
              <a:cs typeface="Arial"/>
              <a:sym typeface="Arial"/>
            </a:endParaRPr>
          </a:p>
          <a:p>
            <a:pPr marL="838200" lvl="0" indent="-601186" algn="just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 sz="3100">
                <a:latin typeface="Arial"/>
                <a:ea typeface="Arial"/>
                <a:cs typeface="Arial"/>
                <a:sym typeface="Arial"/>
              </a:rPr>
              <a:t>Da li postoje pravila ili procedure ili je bitan samo rezultat? …</a:t>
            </a:r>
            <a:endParaRPr sz="3100">
              <a:latin typeface="Arial"/>
              <a:ea typeface="Arial"/>
              <a:cs typeface="Arial"/>
              <a:sym typeface="Arial"/>
            </a:endParaRPr>
          </a:p>
          <a:p>
            <a:pPr marL="83820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6451"/>
              <a:buNone/>
            </a:pPr>
            <a:endParaRPr sz="3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6451"/>
              <a:buNone/>
            </a:pPr>
            <a:r>
              <a:rPr lang="en-US" sz="3100" b="1" u="sng">
                <a:latin typeface="Arial"/>
                <a:ea typeface="Arial"/>
                <a:cs typeface="Arial"/>
                <a:sym typeface="Arial"/>
              </a:rPr>
              <a:t>Sve ovo čini kulturu jedne organizacije. </a:t>
            </a:r>
            <a:endParaRPr sz="2600" b="1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26923"/>
              <a:buNone/>
            </a:pPr>
            <a:endParaRPr sz="2600" b="1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6666"/>
              <a:buFont typeface="Arial"/>
              <a:buNone/>
            </a:pPr>
            <a:r>
              <a:rPr lang="en-US" sz="30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Faktori koji utiču na kulturu organizacije:</a:t>
            </a:r>
            <a:endParaRPr sz="3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6666"/>
              <a:buFont typeface="Arial"/>
              <a:buNone/>
            </a:pPr>
            <a:r>
              <a:rPr lang="en-US" sz="3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Istorija i vlasništvo</a:t>
            </a:r>
            <a:endParaRPr sz="3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6666"/>
              <a:buFont typeface="Arial"/>
              <a:buNone/>
            </a:pPr>
            <a:r>
              <a:rPr lang="en-US" sz="3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Veličina organizacije</a:t>
            </a:r>
            <a:endParaRPr sz="3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6666"/>
              <a:buFont typeface="Arial"/>
              <a:buNone/>
            </a:pPr>
            <a:r>
              <a:rPr lang="en-US" sz="3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Tehnologija</a:t>
            </a:r>
            <a:endParaRPr sz="3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6666"/>
              <a:buFont typeface="Arial"/>
              <a:buNone/>
            </a:pPr>
            <a:r>
              <a:rPr lang="en-US" sz="3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Misija, ciljevi i zadaci</a:t>
            </a:r>
            <a:endParaRPr sz="3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6666"/>
              <a:buFont typeface="Arial"/>
              <a:buNone/>
            </a:pPr>
            <a:r>
              <a:rPr lang="en-US" sz="3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Okruženje</a:t>
            </a:r>
            <a:endParaRPr sz="3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10000"/>
              <a:buNone/>
            </a:pPr>
            <a:r>
              <a:rPr lang="en-US" sz="3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Ljudi</a:t>
            </a:r>
            <a:endParaRPr sz="30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121028ad55e_0_333"/>
          <p:cNvSpPr txBox="1">
            <a:spLocks noGrp="1"/>
          </p:cNvSpPr>
          <p:nvPr>
            <p:ph type="title"/>
          </p:nvPr>
        </p:nvSpPr>
        <p:spPr>
          <a:xfrm>
            <a:off x="476200" y="2617975"/>
            <a:ext cx="17068800" cy="690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/>
          <a:p>
            <a:pPr marL="0" lvl="0" indent="254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5100" b="1" u="sng">
                <a:latin typeface="Arial"/>
                <a:ea typeface="Arial"/>
                <a:cs typeface="Arial"/>
                <a:sym typeface="Arial"/>
              </a:rPr>
              <a:t>Komunikacija</a:t>
            </a:r>
            <a:endParaRPr sz="33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33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4400">
                <a:latin typeface="Arial"/>
                <a:ea typeface="Arial"/>
                <a:cs typeface="Arial"/>
                <a:sym typeface="Arial"/>
              </a:rPr>
              <a:t>1. proces i kanali interne komunikacije</a:t>
            </a:r>
            <a:endParaRPr sz="4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4400">
                <a:latin typeface="Arial"/>
                <a:ea typeface="Arial"/>
                <a:cs typeface="Arial"/>
                <a:sym typeface="Arial"/>
              </a:rPr>
              <a:t>2. proces i kanali eksterne komunikacije</a:t>
            </a:r>
            <a:endParaRPr sz="4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33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3300">
              <a:latin typeface="Arial"/>
              <a:ea typeface="Arial"/>
              <a:cs typeface="Arial"/>
              <a:sym typeface="Arial"/>
            </a:endParaRPr>
          </a:p>
          <a:p>
            <a:pPr marL="251460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33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Vreme za vežbe:</a:t>
            </a:r>
            <a:endParaRPr sz="33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51460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33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A. interna - protokol / pravilnik o internoj komunikaciji (30’)</a:t>
            </a:r>
            <a:endParaRPr sz="33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51460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US" sz="33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B. eksterna komunikacija: </a:t>
            </a:r>
            <a:endParaRPr sz="33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657600" lvl="0" indent="-4381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300"/>
              <a:buFont typeface="Arial"/>
              <a:buChar char="-"/>
            </a:pPr>
            <a:r>
              <a:rPr lang="en-US" sz="33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mapiranje ciljanih javnosti (20’)</a:t>
            </a:r>
            <a:endParaRPr sz="33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657600" lvl="0" indent="-4381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300"/>
              <a:buFont typeface="Arial"/>
              <a:buChar char="-"/>
            </a:pPr>
            <a:r>
              <a:rPr lang="en-US" sz="33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kanali, formati i načini eksterne komunikacije  (40’)</a:t>
            </a:r>
            <a:endParaRPr sz="3300" b="1" u="sng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4" name="Google Shape;414;g121028ad55e_0_333"/>
          <p:cNvSpPr txBox="1"/>
          <p:nvPr/>
        </p:nvSpPr>
        <p:spPr>
          <a:xfrm>
            <a:off x="1738200" y="694063"/>
            <a:ext cx="14402400" cy="19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167625" rIns="167625" bIns="1676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300"/>
              <a:buFont typeface="Arial"/>
              <a:buNone/>
            </a:pPr>
            <a:r>
              <a:rPr lang="en-US" sz="103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SESIJA </a:t>
            </a:r>
            <a:r>
              <a:rPr lang="en-US" sz="10300" b="1">
                <a:solidFill>
                  <a:schemeClr val="dk2"/>
                </a:solidFill>
              </a:rPr>
              <a:t>6</a:t>
            </a:r>
            <a:endParaRPr sz="103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11abd681e84_0_10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Interna komunikacija</a:t>
            </a:r>
            <a:endParaRPr/>
          </a:p>
        </p:txBody>
      </p:sp>
      <p:sp>
        <p:nvSpPr>
          <p:cNvPr id="421" name="Google Shape;421;g11abd681e84_0_10"/>
          <p:cNvSpPr txBox="1">
            <a:spLocks noGrp="1"/>
          </p:cNvSpPr>
          <p:nvPr>
            <p:ph type="body" idx="1"/>
          </p:nvPr>
        </p:nvSpPr>
        <p:spPr>
          <a:xfrm>
            <a:off x="914400" y="1957725"/>
            <a:ext cx="16459200" cy="7848900"/>
          </a:xfrm>
          <a:prstGeom prst="rect">
            <a:avLst/>
          </a:prstGeom>
        </p:spPr>
        <p:txBody>
          <a:bodyPr spcFirstLastPara="1" wrap="square" lIns="167625" tIns="83775" rIns="167625" bIns="83775" anchor="t" anchorCtr="0">
            <a:normAutofit fontScale="47500" lnSpcReduction="20000"/>
          </a:bodyPr>
          <a:lstStyle/>
          <a:p>
            <a:pPr marL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Interna komunikacija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 se odvja </a:t>
            </a:r>
            <a:r>
              <a:rPr lang="en-US" b="1">
                <a:latin typeface="Arial"/>
                <a:ea typeface="Arial"/>
                <a:cs typeface="Arial"/>
                <a:sym typeface="Arial"/>
              </a:rPr>
              <a:t>unutar organizacije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 i povezana je sa strukturom organizacije </a:t>
            </a:r>
            <a:r>
              <a:rPr lang="en-US" i="1">
                <a:latin typeface="Arial"/>
                <a:ea typeface="Arial"/>
                <a:cs typeface="Arial"/>
                <a:sym typeface="Arial"/>
              </a:rPr>
              <a:t>(ulogama i nivoima odgovornosti)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651">
              <a:latin typeface="Arial"/>
              <a:ea typeface="Arial"/>
              <a:cs typeface="Arial"/>
              <a:sym typeface="Arial"/>
            </a:endParaRPr>
          </a:p>
          <a:p>
            <a:pPr marL="1828800" lvl="0" indent="-390106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 sz="5354">
                <a:latin typeface="Arial"/>
                <a:ea typeface="Arial"/>
                <a:cs typeface="Arial"/>
                <a:sym typeface="Arial"/>
              </a:rPr>
              <a:t>Kako komunicirate između sebe?</a:t>
            </a:r>
            <a:endParaRPr sz="5354">
              <a:latin typeface="Arial"/>
              <a:ea typeface="Arial"/>
              <a:cs typeface="Arial"/>
              <a:sym typeface="Arial"/>
            </a:endParaRPr>
          </a:p>
          <a:p>
            <a:pPr marL="1828800" lvl="0" indent="-390106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 sz="5354">
                <a:latin typeface="Arial"/>
                <a:ea typeface="Arial"/>
                <a:cs typeface="Arial"/>
                <a:sym typeface="Arial"/>
              </a:rPr>
              <a:t>Ko čita mejlove i ko odgovara na mejlove i u kom roku?</a:t>
            </a:r>
            <a:endParaRPr sz="5354">
              <a:latin typeface="Arial"/>
              <a:ea typeface="Arial"/>
              <a:cs typeface="Arial"/>
              <a:sym typeface="Arial"/>
            </a:endParaRPr>
          </a:p>
          <a:p>
            <a:pPr marL="1828800" lvl="0" indent="-390106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 sz="5354">
                <a:latin typeface="Arial"/>
                <a:ea typeface="Arial"/>
                <a:cs typeface="Arial"/>
                <a:sym typeface="Arial"/>
              </a:rPr>
              <a:t>Ko je zadužen za komunikaciju sa kojim ciljnim grupama </a:t>
            </a:r>
            <a:r>
              <a:rPr lang="en-US" sz="5354" i="1">
                <a:latin typeface="Arial"/>
                <a:ea typeface="Arial"/>
                <a:cs typeface="Arial"/>
                <a:sym typeface="Arial"/>
              </a:rPr>
              <a:t>(donatorima, medijima, korisnicima, saradnicima, volonterima…)</a:t>
            </a:r>
            <a:r>
              <a:rPr lang="en-US" sz="5354">
                <a:latin typeface="Arial"/>
                <a:ea typeface="Arial"/>
                <a:cs typeface="Arial"/>
                <a:sym typeface="Arial"/>
              </a:rPr>
              <a:t>?</a:t>
            </a:r>
            <a:endParaRPr sz="5354">
              <a:latin typeface="Arial"/>
              <a:ea typeface="Arial"/>
              <a:cs typeface="Arial"/>
              <a:sym typeface="Arial"/>
            </a:endParaRPr>
          </a:p>
          <a:p>
            <a:pPr marL="1828800" lvl="0" indent="-390106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 sz="5354">
                <a:latin typeface="Arial"/>
                <a:ea typeface="Arial"/>
                <a:cs typeface="Arial"/>
                <a:sym typeface="Arial"/>
              </a:rPr>
              <a:t>Kako se prosleđuju informacije?</a:t>
            </a:r>
            <a:endParaRPr sz="5354">
              <a:latin typeface="Arial"/>
              <a:ea typeface="Arial"/>
              <a:cs typeface="Arial"/>
              <a:sym typeface="Arial"/>
            </a:endParaRPr>
          </a:p>
          <a:p>
            <a:pPr marL="1828800" lvl="0" indent="-390106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 sz="5354">
                <a:latin typeface="Arial"/>
                <a:ea typeface="Arial"/>
                <a:cs typeface="Arial"/>
                <a:sym typeface="Arial"/>
              </a:rPr>
              <a:t>Ko zakazuje sastanke, vodi zapisnik, evidenciju o članovima/cama i kontaktira sa njima i kada?</a:t>
            </a:r>
            <a:endParaRPr sz="5354">
              <a:latin typeface="Arial"/>
              <a:ea typeface="Arial"/>
              <a:cs typeface="Arial"/>
              <a:sym typeface="Arial"/>
            </a:endParaRPr>
          </a:p>
          <a:p>
            <a:pPr marL="1828800" lvl="0" indent="-390106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 sz="5354">
                <a:latin typeface="Arial"/>
                <a:ea typeface="Arial"/>
                <a:cs typeface="Arial"/>
                <a:sym typeface="Arial"/>
              </a:rPr>
              <a:t>Kako ide procedura zakazivanja skupštine, sednica UO, timskih sastanaka i sl. i ko vodi računa o tome?</a:t>
            </a:r>
            <a:endParaRPr sz="5354">
              <a:latin typeface="Arial"/>
              <a:ea typeface="Arial"/>
              <a:cs typeface="Arial"/>
              <a:sym typeface="Arial"/>
            </a:endParaRPr>
          </a:p>
          <a:p>
            <a:pPr marL="1828800" lvl="0" indent="-390106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 sz="5354">
                <a:latin typeface="Arial"/>
                <a:ea typeface="Arial"/>
                <a:cs typeface="Arial"/>
                <a:sym typeface="Arial"/>
              </a:rPr>
              <a:t>Na koji način komunicirate međusobno (procedure)?</a:t>
            </a:r>
            <a:endParaRPr sz="5354">
              <a:latin typeface="Arial"/>
              <a:ea typeface="Arial"/>
              <a:cs typeface="Arial"/>
              <a:sym typeface="Arial"/>
            </a:endParaRPr>
          </a:p>
          <a:p>
            <a:pPr marL="1828800" lvl="0" indent="-390106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 sz="5354">
                <a:latin typeface="Arial"/>
                <a:ea typeface="Arial"/>
                <a:cs typeface="Arial"/>
                <a:sym typeface="Arial"/>
              </a:rPr>
              <a:t>Kako rešavate sukobe interesa, konflikte, sporne situacije?</a:t>
            </a:r>
            <a:endParaRPr sz="5354">
              <a:latin typeface="Arial"/>
              <a:ea typeface="Arial"/>
              <a:cs typeface="Arial"/>
              <a:sym typeface="Arial"/>
            </a:endParaRPr>
          </a:p>
          <a:p>
            <a:pPr marL="1828800" lvl="0" indent="-390106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 sz="5354">
                <a:latin typeface="Arial"/>
                <a:ea typeface="Arial"/>
                <a:cs typeface="Arial"/>
                <a:sym typeface="Arial"/>
              </a:rPr>
              <a:t>Da li imate zajedničku onlajn platformu? Kako se odvija komunikacija tamo?</a:t>
            </a:r>
            <a:endParaRPr sz="5354">
              <a:latin typeface="Arial"/>
              <a:ea typeface="Arial"/>
              <a:cs typeface="Arial"/>
              <a:sym typeface="Arial"/>
            </a:endParaRPr>
          </a:p>
          <a:p>
            <a:pPr marL="1828800" lvl="0" indent="-390106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 sz="5354">
                <a:latin typeface="Arial"/>
                <a:ea typeface="Arial"/>
                <a:cs typeface="Arial"/>
                <a:sym typeface="Arial"/>
              </a:rPr>
              <a:t>Kako uključujete nove ljude?</a:t>
            </a:r>
            <a:endParaRPr sz="5354">
              <a:latin typeface="Arial"/>
              <a:ea typeface="Arial"/>
              <a:cs typeface="Arial"/>
              <a:sym typeface="Arial"/>
            </a:endParaRPr>
          </a:p>
          <a:p>
            <a:pPr marL="1828800" lvl="0" indent="-390106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ct val="100000"/>
              <a:buFont typeface="Arial"/>
              <a:buChar char="•"/>
            </a:pPr>
            <a:r>
              <a:rPr lang="en-US" sz="5354">
                <a:latin typeface="Arial"/>
                <a:ea typeface="Arial"/>
                <a:cs typeface="Arial"/>
                <a:sym typeface="Arial"/>
              </a:rPr>
              <a:t>…</a:t>
            </a:r>
            <a:endParaRPr sz="5354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g11abd681e84_0_16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Eksterna komunikacija</a:t>
            </a:r>
            <a:endParaRPr/>
          </a:p>
        </p:txBody>
      </p:sp>
      <p:sp>
        <p:nvSpPr>
          <p:cNvPr id="428" name="Google Shape;428;g11abd681e84_0_16"/>
          <p:cNvSpPr txBox="1">
            <a:spLocks noGrp="1"/>
          </p:cNvSpPr>
          <p:nvPr>
            <p:ph type="body" idx="1"/>
          </p:nvPr>
        </p:nvSpPr>
        <p:spPr>
          <a:xfrm>
            <a:off x="914400" y="2028925"/>
            <a:ext cx="16459200" cy="7884300"/>
          </a:xfrm>
          <a:prstGeom prst="rect">
            <a:avLst/>
          </a:prstGeom>
        </p:spPr>
        <p:txBody>
          <a:bodyPr spcFirstLastPara="1" wrap="square" lIns="167625" tIns="83775" rIns="167625" bIns="83775" anchor="t" anchorCtr="0">
            <a:normAutofit fontScale="47500" lnSpcReduction="10000"/>
          </a:bodyPr>
          <a:lstStyle/>
          <a:p>
            <a:pPr marL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Eksterna komunikacija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 se odvija sa svima </a:t>
            </a:r>
            <a:r>
              <a:rPr lang="en-US" b="1">
                <a:latin typeface="Arial"/>
                <a:ea typeface="Arial"/>
                <a:cs typeface="Arial"/>
                <a:sym typeface="Arial"/>
              </a:rPr>
              <a:t>van vaše organizacije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US" i="1">
                <a:latin typeface="Arial"/>
                <a:ea typeface="Arial"/>
                <a:cs typeface="Arial"/>
                <a:sym typeface="Arial"/>
              </a:rPr>
              <a:t> zainteresovane strane, saradnici, donatorska zajednica, donosioci odluka, korisnici/e usluga, mediji, šira javnost…</a:t>
            </a:r>
            <a:endParaRPr i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i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b="1" u="sng">
                <a:latin typeface="Arial"/>
                <a:ea typeface="Arial"/>
                <a:cs typeface="Arial"/>
                <a:sym typeface="Arial"/>
              </a:rPr>
              <a:t>Elementi:</a:t>
            </a:r>
            <a:endParaRPr b="1" u="sng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Kontekst: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 slika u javnosti o temi / oblasti kojom se bavite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Komunikacijski ciljevi: 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šta želite da postignete </a:t>
            </a:r>
            <a:r>
              <a:rPr lang="en-US" i="1">
                <a:latin typeface="Arial"/>
                <a:ea typeface="Arial"/>
                <a:cs typeface="Arial"/>
                <a:sym typeface="Arial"/>
              </a:rPr>
              <a:t>(podizanje svesti o nekoj temi, informisanje ciljne grupe ili šire javnosti, edukacija i sl.)</a:t>
            </a:r>
            <a:endParaRPr i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Ciljane javnosti: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457200" lvl="0" indent="457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Kome se obraćate i kada </a:t>
            </a:r>
            <a:r>
              <a:rPr lang="en-US" i="1">
                <a:latin typeface="Arial"/>
                <a:ea typeface="Arial"/>
                <a:cs typeface="Arial"/>
                <a:sym typeface="Arial"/>
              </a:rPr>
              <a:t>(redovno nekom dinamikom ili ad-hoc reagujete, po potrebi…)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?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Koji je </a:t>
            </a:r>
            <a:r>
              <a:rPr lang="en-US" b="1">
                <a:latin typeface="Arial"/>
                <a:ea typeface="Arial"/>
                <a:cs typeface="Arial"/>
                <a:sym typeface="Arial"/>
              </a:rPr>
              <a:t>cilj komunikacije sa svakom od navedenih grupa i kako to radite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?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Kako radite promociju vaših aktivnosti / usluga?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Koji su vaši kanali komunikacije (npr. web sajt, mejling lista, FB, Instagram (itd), YT kanal, podkast…)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1828800" lvl="0" indent="-328136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ct val="55932"/>
              <a:buFont typeface="Arial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Kojim još kanalima komunicirate (dajete izjave, idete na gostovanja i sl)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1828800" lvl="0" indent="-328136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55932"/>
              <a:buFont typeface="Arial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Koji su formati?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1828800" lvl="0" indent="-328136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55932"/>
              <a:buFont typeface="Arial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…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11f5b286ac2_0_19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64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4 KLJUČNA PITANJA</a:t>
            </a:r>
            <a:endParaRPr sz="640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g11f5b286ac2_0_19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5500">
              <a:latin typeface="Arial"/>
              <a:ea typeface="Arial"/>
              <a:cs typeface="Arial"/>
              <a:sym typeface="Arial"/>
            </a:endParaRPr>
          </a:p>
          <a:p>
            <a:pPr marL="838200" lvl="0" indent="-768350" algn="l" rtl="0">
              <a:lnSpc>
                <a:spcPct val="115000"/>
              </a:lnSpc>
              <a:spcBef>
                <a:spcPts val="2200"/>
              </a:spcBef>
              <a:spcAft>
                <a:spcPts val="0"/>
              </a:spcAft>
              <a:buSzPts val="5500"/>
              <a:buAutoNum type="arabicPeriod"/>
            </a:pPr>
            <a:r>
              <a:rPr lang="en-US" sz="5500" b="1">
                <a:latin typeface="Arial"/>
                <a:ea typeface="Arial"/>
                <a:cs typeface="Arial"/>
                <a:sym typeface="Arial"/>
              </a:rPr>
              <a:t>Ko treba da bude uključen?</a:t>
            </a:r>
            <a:endParaRPr sz="5500" b="1">
              <a:latin typeface="Arial"/>
              <a:ea typeface="Arial"/>
              <a:cs typeface="Arial"/>
              <a:sym typeface="Arial"/>
            </a:endParaRPr>
          </a:p>
          <a:p>
            <a:pPr marL="838200" lvl="0" indent="-7683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5500"/>
              <a:buAutoNum type="arabicPeriod"/>
            </a:pPr>
            <a:r>
              <a:rPr lang="en-US" sz="5500" b="1">
                <a:latin typeface="Arial"/>
                <a:ea typeface="Arial"/>
                <a:cs typeface="Arial"/>
                <a:sym typeface="Arial"/>
              </a:rPr>
              <a:t>Kada treba da se odvija strateško planiranje?</a:t>
            </a:r>
            <a:endParaRPr sz="5500" b="1">
              <a:latin typeface="Arial"/>
              <a:ea typeface="Arial"/>
              <a:cs typeface="Arial"/>
              <a:sym typeface="Arial"/>
            </a:endParaRPr>
          </a:p>
          <a:p>
            <a:pPr marL="838200" lvl="0" indent="-76835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5500"/>
              <a:buAutoNum type="arabicPeriod"/>
            </a:pPr>
            <a:r>
              <a:rPr lang="en-US" sz="5500" b="1">
                <a:latin typeface="Arial"/>
                <a:ea typeface="Arial"/>
                <a:cs typeface="Arial"/>
                <a:sym typeface="Arial"/>
              </a:rPr>
              <a:t>Koji period plan treba da pokrije?</a:t>
            </a:r>
            <a:endParaRPr sz="5500" b="1">
              <a:latin typeface="Arial"/>
              <a:ea typeface="Arial"/>
              <a:cs typeface="Arial"/>
              <a:sym typeface="Arial"/>
            </a:endParaRPr>
          </a:p>
          <a:p>
            <a:pPr marL="838200" lvl="0" indent="-768350" algn="l" rtl="0">
              <a:lnSpc>
                <a:spcPct val="115000"/>
              </a:lnSpc>
              <a:spcBef>
                <a:spcPts val="2200"/>
              </a:spcBef>
              <a:spcAft>
                <a:spcPts val="1800"/>
              </a:spcAft>
              <a:buSzPts val="5500"/>
              <a:buAutoNum type="arabicPeriod"/>
            </a:pPr>
            <a:r>
              <a:rPr lang="en-US" sz="5500" b="1">
                <a:latin typeface="Arial"/>
                <a:ea typeface="Arial"/>
                <a:cs typeface="Arial"/>
                <a:sym typeface="Arial"/>
              </a:rPr>
              <a:t>Šta treba da bude uključeno i kako?</a:t>
            </a:r>
            <a:endParaRPr>
              <a:solidFill>
                <a:srgbClr val="7F7F7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g11abd681e84_0_5"/>
          <p:cNvSpPr txBox="1">
            <a:spLocks noGrp="1"/>
          </p:cNvSpPr>
          <p:nvPr>
            <p:ph type="title"/>
          </p:nvPr>
        </p:nvSpPr>
        <p:spPr>
          <a:xfrm>
            <a:off x="494000" y="2971650"/>
            <a:ext cx="17068800" cy="690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/>
          <a:p>
            <a:pPr marL="0" lvl="0" indent="254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5100" b="1" u="sng">
                <a:latin typeface="Arial"/>
                <a:ea typeface="Arial"/>
                <a:cs typeface="Arial"/>
                <a:sym typeface="Arial"/>
              </a:rPr>
              <a:t>Strateško budžetiranje</a:t>
            </a:r>
            <a:endParaRPr sz="5100" b="1" u="sng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33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33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4400">
                <a:latin typeface="Arial"/>
                <a:ea typeface="Arial"/>
                <a:cs typeface="Arial"/>
                <a:sym typeface="Arial"/>
              </a:rPr>
              <a:t>1. proces strateškog budžetiranja</a:t>
            </a:r>
            <a:endParaRPr sz="4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4400">
                <a:latin typeface="Arial"/>
                <a:ea typeface="Arial"/>
                <a:cs typeface="Arial"/>
                <a:sym typeface="Arial"/>
              </a:rPr>
              <a:t>2. struktura godišnjeg budžeta organizacije</a:t>
            </a:r>
            <a:endParaRPr sz="4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33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3300">
              <a:latin typeface="Arial"/>
              <a:ea typeface="Arial"/>
              <a:cs typeface="Arial"/>
              <a:sym typeface="Arial"/>
            </a:endParaRPr>
          </a:p>
          <a:p>
            <a:pPr marL="251460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33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Vreme za vežbe:</a:t>
            </a:r>
            <a:endParaRPr sz="33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51460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33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A. Godišnji budžet organizacije (90')</a:t>
            </a:r>
            <a:endParaRPr sz="33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51460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US" sz="33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B. Strateško budžetiranje  (90')</a:t>
            </a:r>
            <a:endParaRPr sz="3300" b="1" u="sng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4" name="Google Shape;434;g11abd681e84_0_5"/>
          <p:cNvSpPr txBox="1"/>
          <p:nvPr/>
        </p:nvSpPr>
        <p:spPr>
          <a:xfrm>
            <a:off x="1827200" y="943238"/>
            <a:ext cx="14402400" cy="19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167625" rIns="167625" bIns="1676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300"/>
              <a:buFont typeface="Arial"/>
              <a:buNone/>
            </a:pPr>
            <a:r>
              <a:rPr lang="en-US" sz="103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SESIJA </a:t>
            </a:r>
            <a:r>
              <a:rPr lang="en-US" sz="10300" b="1">
                <a:solidFill>
                  <a:schemeClr val="dk2"/>
                </a:solidFill>
              </a:rPr>
              <a:t>7</a:t>
            </a:r>
            <a:endParaRPr sz="103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g121028ad55e_0_342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254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7200">
                <a:latin typeface="Arial"/>
                <a:ea typeface="Arial"/>
                <a:cs typeface="Arial"/>
                <a:sym typeface="Arial"/>
              </a:rPr>
              <a:t>Strateško budžetiranje</a:t>
            </a:r>
            <a:endParaRPr sz="10100"/>
          </a:p>
        </p:txBody>
      </p:sp>
      <p:sp>
        <p:nvSpPr>
          <p:cNvPr id="441" name="Google Shape;441;g121028ad55e_0_342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 fontScale="85000" lnSpcReduction="20000"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3898"/>
              <a:buFont typeface="Arial"/>
              <a:buNone/>
            </a:pPr>
            <a:endParaRPr/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sz="3300" b="1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Budžet</a:t>
            </a:r>
            <a:r>
              <a:rPr lang="en-US" sz="33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opisuje </a:t>
            </a:r>
            <a:r>
              <a:rPr lang="en-US" sz="3300" b="1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količinu novca</a:t>
            </a:r>
            <a:r>
              <a:rPr lang="en-US" sz="33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koju organizacija </a:t>
            </a:r>
            <a:r>
              <a:rPr lang="en-US" sz="3300" b="1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planira</a:t>
            </a:r>
            <a:r>
              <a:rPr lang="en-US" sz="33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da prikupi i potroši za postavljenu svrhu u toku datog vremenskog perioda.</a:t>
            </a:r>
            <a:endParaRPr sz="3300"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0606"/>
              <a:buFont typeface="Arial"/>
              <a:buNone/>
            </a:pPr>
            <a:endParaRPr sz="3300"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94285"/>
              <a:buNone/>
            </a:pPr>
            <a:r>
              <a:rPr lang="en-US" sz="35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„Ne planirati znači planirati neuspeh“ </a:t>
            </a:r>
            <a:endParaRPr sz="3500" b="1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7142"/>
              <a:buFont typeface="Arial"/>
              <a:buNone/>
            </a:pPr>
            <a:r>
              <a:rPr lang="en-US" sz="3500" b="1" i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Kineska poslovica</a:t>
            </a:r>
            <a:endParaRPr sz="3500" b="1" i="1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17857"/>
              <a:buNone/>
            </a:pPr>
            <a:endParaRPr sz="2800" b="1" u="sng"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17857"/>
              <a:buNone/>
            </a:pPr>
            <a:r>
              <a:rPr lang="en-US" sz="2800" b="1" u="sng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Benefiti strateškog budžetiranja</a:t>
            </a:r>
            <a:endParaRPr sz="2800" b="1" u="sng"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17857"/>
              <a:buNone/>
            </a:pPr>
            <a:endParaRPr sz="2800" b="1" u="sng"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1428"/>
              <a:buFont typeface="Arial"/>
              <a:buNone/>
            </a:pPr>
            <a:r>
              <a:rPr lang="en-US" sz="28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Planiranje</a:t>
            </a:r>
            <a:endParaRPr sz="2800"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1428"/>
              <a:buFont typeface="Arial"/>
              <a:buNone/>
            </a:pPr>
            <a:r>
              <a:rPr lang="en-US" sz="28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Prikupljanje sredstava</a:t>
            </a:r>
            <a:endParaRPr sz="2800"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1428"/>
              <a:buFont typeface="Arial"/>
              <a:buNone/>
            </a:pPr>
            <a:r>
              <a:rPr lang="en-US" sz="28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Rezultati projekta</a:t>
            </a:r>
            <a:endParaRPr sz="2800"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17857"/>
              <a:buNone/>
            </a:pPr>
            <a:r>
              <a:rPr lang="en-US" sz="28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Nadgledanje i ocena uspešnosti</a:t>
            </a:r>
            <a:endParaRPr sz="2800"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1428"/>
              <a:buFont typeface="Arial"/>
              <a:buNone/>
            </a:pPr>
            <a:endParaRPr sz="2800"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ct val="84615"/>
              <a:buNone/>
            </a:pPr>
            <a:r>
              <a:rPr lang="en-US" sz="39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Radi se projekcija budžeta na vremenski period strateškog plana a u odnosu na postavljene ciljeve (uključujući i interni cilj).</a:t>
            </a:r>
            <a:endParaRPr sz="39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g121028ad55e_0_351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254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US" sz="7200">
                <a:latin typeface="Arial"/>
                <a:ea typeface="Arial"/>
                <a:cs typeface="Arial"/>
                <a:sym typeface="Arial"/>
              </a:rPr>
              <a:t>Strateško budžetiranje</a:t>
            </a:r>
            <a:endParaRPr sz="10100"/>
          </a:p>
        </p:txBody>
      </p:sp>
      <p:sp>
        <p:nvSpPr>
          <p:cNvPr id="448" name="Google Shape;448;g121028ad55e_0_351"/>
          <p:cNvSpPr txBox="1">
            <a:spLocks noGrp="1"/>
          </p:cNvSpPr>
          <p:nvPr>
            <p:ph type="body" idx="1"/>
          </p:nvPr>
        </p:nvSpPr>
        <p:spPr>
          <a:xfrm>
            <a:off x="914400" y="1922138"/>
            <a:ext cx="16459200" cy="81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 fontScale="85000" lnSpcReduction="20000"/>
          </a:bodyPr>
          <a:lstStyle/>
          <a:p>
            <a:pPr marL="0" lvl="0" indent="0" algn="l" rtl="0">
              <a:lnSpc>
                <a:spcPct val="115000"/>
              </a:lnSpc>
              <a:spcBef>
                <a:spcPts val="2200"/>
              </a:spcBef>
              <a:spcAft>
                <a:spcPts val="0"/>
              </a:spcAft>
              <a:buSzPct val="100000"/>
              <a:buNone/>
            </a:pPr>
            <a:r>
              <a:rPr lang="en-US" sz="3300" b="1">
                <a:latin typeface="Arial"/>
                <a:ea typeface="Arial"/>
                <a:cs typeface="Arial"/>
                <a:sym typeface="Arial"/>
              </a:rPr>
              <a:t>Vodimo se definisanim ciljevima i zadacima i predviđenim aktivnostima:</a:t>
            </a:r>
            <a:endParaRPr sz="3300" b="1">
              <a:latin typeface="Arial"/>
              <a:ea typeface="Arial"/>
              <a:cs typeface="Arial"/>
              <a:sym typeface="Arial"/>
            </a:endParaRPr>
          </a:p>
          <a:p>
            <a:pPr marL="838200" lvl="0" indent="-597128" algn="l" rtl="0">
              <a:lnSpc>
                <a:spcPct val="150000"/>
              </a:lnSpc>
              <a:spcBef>
                <a:spcPts val="2200"/>
              </a:spcBef>
              <a:spcAft>
                <a:spcPts val="0"/>
              </a:spcAft>
              <a:buSzPct val="100000"/>
              <a:buChar char="●"/>
            </a:pPr>
            <a:r>
              <a:rPr lang="en-US" sz="3298">
                <a:latin typeface="Arial"/>
                <a:ea typeface="Arial"/>
                <a:cs typeface="Arial"/>
                <a:sym typeface="Arial"/>
              </a:rPr>
              <a:t>Koji resursi nedostaju organizaciju za sprovođenje tih aktivnosti?</a:t>
            </a:r>
            <a:endParaRPr sz="3298">
              <a:latin typeface="Arial"/>
              <a:ea typeface="Arial"/>
              <a:cs typeface="Arial"/>
              <a:sym typeface="Arial"/>
            </a:endParaRPr>
          </a:p>
          <a:p>
            <a:pPr marL="838200" lvl="0" indent="-597128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3298">
                <a:latin typeface="Arial"/>
                <a:ea typeface="Arial"/>
                <a:cs typeface="Arial"/>
                <a:sym typeface="Arial"/>
              </a:rPr>
              <a:t>Koliko će koštati resursi koji nedostaju?</a:t>
            </a:r>
            <a:endParaRPr sz="3298">
              <a:latin typeface="Arial"/>
              <a:ea typeface="Arial"/>
              <a:cs typeface="Arial"/>
              <a:sym typeface="Arial"/>
            </a:endParaRPr>
          </a:p>
          <a:p>
            <a:pPr marL="838200" lvl="0" indent="-597128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3298">
                <a:latin typeface="Arial"/>
                <a:ea typeface="Arial"/>
                <a:cs typeface="Arial"/>
                <a:sym typeface="Arial"/>
              </a:rPr>
              <a:t>Kako, odakle i ko će dati sredstva za  aktivnosti koje je potrebno realizovati?</a:t>
            </a:r>
            <a:endParaRPr sz="3298">
              <a:latin typeface="Arial"/>
              <a:ea typeface="Arial"/>
              <a:cs typeface="Arial"/>
              <a:sym typeface="Arial"/>
            </a:endParaRPr>
          </a:p>
          <a:p>
            <a:pPr marL="838200" lvl="0" indent="-597128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3298">
                <a:latin typeface="Arial"/>
                <a:ea typeface="Arial"/>
                <a:cs typeface="Arial"/>
                <a:sym typeface="Arial"/>
              </a:rPr>
              <a:t>Da li su planovi, aktivnosti, rezultati, potrebna sredstva – realistični?</a:t>
            </a:r>
            <a:endParaRPr sz="3298">
              <a:latin typeface="Arial"/>
              <a:ea typeface="Arial"/>
              <a:cs typeface="Arial"/>
              <a:sym typeface="Arial"/>
            </a:endParaRPr>
          </a:p>
          <a:p>
            <a:pPr marL="838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3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2200"/>
              </a:spcBef>
              <a:spcAft>
                <a:spcPts val="0"/>
              </a:spcAft>
              <a:buSzPct val="100000"/>
              <a:buNone/>
            </a:pPr>
            <a:r>
              <a:rPr lang="en-US" sz="3300" b="1" u="sng">
                <a:latin typeface="Arial"/>
                <a:ea typeface="Arial"/>
                <a:cs typeface="Arial"/>
                <a:sym typeface="Arial"/>
              </a:rPr>
              <a:t>Budžetske stavke i izvori finansiranja:</a:t>
            </a:r>
            <a:endParaRPr sz="3300" b="1" u="sng">
              <a:latin typeface="Arial"/>
              <a:ea typeface="Arial"/>
              <a:cs typeface="Arial"/>
              <a:sym typeface="Arial"/>
            </a:endParaRPr>
          </a:p>
          <a:p>
            <a:pPr marL="2514600" lvl="2" indent="-575627" algn="just" rtl="0">
              <a:lnSpc>
                <a:spcPct val="115000"/>
              </a:lnSpc>
              <a:spcBef>
                <a:spcPts val="2200"/>
              </a:spcBef>
              <a:spcAft>
                <a:spcPts val="0"/>
              </a:spcAft>
              <a:buSzPct val="100000"/>
              <a:buChar char="•"/>
            </a:pPr>
            <a:r>
              <a:rPr lang="en-US" sz="2900">
                <a:latin typeface="Arial"/>
                <a:ea typeface="Arial"/>
                <a:cs typeface="Arial"/>
                <a:sym typeface="Arial"/>
              </a:rPr>
              <a:t>Osoblja (troškovi nalaženja osoblja, obuke, porezi i doprinosi)</a:t>
            </a:r>
            <a:endParaRPr sz="2900">
              <a:latin typeface="Arial"/>
              <a:ea typeface="Arial"/>
              <a:cs typeface="Arial"/>
              <a:sym typeface="Arial"/>
            </a:endParaRPr>
          </a:p>
          <a:p>
            <a:pPr marL="2514600" lvl="2" indent="-575627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 sz="2900">
                <a:latin typeface="Arial"/>
                <a:ea typeface="Arial"/>
                <a:cs typeface="Arial"/>
                <a:sym typeface="Arial"/>
              </a:rPr>
              <a:t>Troškovi računovodstva</a:t>
            </a:r>
            <a:endParaRPr sz="2900">
              <a:latin typeface="Arial"/>
              <a:ea typeface="Arial"/>
              <a:cs typeface="Arial"/>
              <a:sym typeface="Arial"/>
            </a:endParaRPr>
          </a:p>
          <a:p>
            <a:pPr marL="2514600" lvl="2" indent="-575627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 sz="2900">
                <a:latin typeface="Arial"/>
                <a:ea typeface="Arial"/>
                <a:cs typeface="Arial"/>
                <a:sym typeface="Arial"/>
              </a:rPr>
              <a:t>Promotivne aktivnosti</a:t>
            </a:r>
            <a:endParaRPr sz="2900">
              <a:latin typeface="Arial"/>
              <a:ea typeface="Arial"/>
              <a:cs typeface="Arial"/>
              <a:sym typeface="Arial"/>
            </a:endParaRPr>
          </a:p>
          <a:p>
            <a:pPr marL="2514600" lvl="2" indent="-575627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 sz="2900">
                <a:latin typeface="Arial"/>
                <a:ea typeface="Arial"/>
                <a:cs typeface="Arial"/>
                <a:sym typeface="Arial"/>
              </a:rPr>
              <a:t>Putni troškovi</a:t>
            </a:r>
            <a:endParaRPr sz="2900">
              <a:latin typeface="Arial"/>
              <a:ea typeface="Arial"/>
              <a:cs typeface="Arial"/>
              <a:sym typeface="Arial"/>
            </a:endParaRPr>
          </a:p>
          <a:p>
            <a:pPr marL="2514600" lvl="2" indent="-575627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 sz="2900">
                <a:latin typeface="Arial"/>
                <a:ea typeface="Arial"/>
                <a:cs typeface="Arial"/>
                <a:sym typeface="Arial"/>
              </a:rPr>
              <a:t>Režijski troškovi</a:t>
            </a:r>
            <a:endParaRPr sz="2900">
              <a:latin typeface="Arial"/>
              <a:ea typeface="Arial"/>
              <a:cs typeface="Arial"/>
              <a:sym typeface="Arial"/>
            </a:endParaRPr>
          </a:p>
          <a:p>
            <a:pPr marL="2514600" lvl="2" indent="-575627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 sz="2900">
                <a:latin typeface="Arial"/>
                <a:ea typeface="Arial"/>
                <a:cs typeface="Arial"/>
                <a:sym typeface="Arial"/>
              </a:rPr>
              <a:t>Održavanje opreme</a:t>
            </a:r>
            <a:endParaRPr sz="2900">
              <a:latin typeface="Arial"/>
              <a:ea typeface="Arial"/>
              <a:cs typeface="Arial"/>
              <a:sym typeface="Arial"/>
            </a:endParaRPr>
          </a:p>
          <a:p>
            <a:pPr marL="2514600" lvl="2" indent="-575627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 sz="2900">
                <a:latin typeface="Arial"/>
                <a:ea typeface="Arial"/>
                <a:cs typeface="Arial"/>
                <a:sym typeface="Arial"/>
              </a:rPr>
              <a:t>Upravni i nadzorni odbor (sastanci)</a:t>
            </a:r>
            <a:endParaRPr sz="2900">
              <a:latin typeface="Arial"/>
              <a:ea typeface="Arial"/>
              <a:cs typeface="Arial"/>
              <a:sym typeface="Arial"/>
            </a:endParaRPr>
          </a:p>
          <a:p>
            <a:pPr marL="2514600" lvl="2" indent="-575627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 sz="2900">
                <a:latin typeface="Arial"/>
                <a:ea typeface="Arial"/>
                <a:cs typeface="Arial"/>
                <a:sym typeface="Arial"/>
              </a:rPr>
              <a:t>Revizija, monitoring, evaluacija</a:t>
            </a:r>
            <a:endParaRPr sz="2900">
              <a:latin typeface="Arial"/>
              <a:ea typeface="Arial"/>
              <a:cs typeface="Arial"/>
              <a:sym typeface="Arial"/>
            </a:endParaRPr>
          </a:p>
          <a:p>
            <a:pPr marL="2514600" lvl="2" indent="-575627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 sz="2900">
                <a:latin typeface="Arial"/>
                <a:ea typeface="Arial"/>
                <a:cs typeface="Arial"/>
                <a:sym typeface="Arial"/>
              </a:rPr>
              <a:t>Nepredviđeni troškovi</a:t>
            </a:r>
            <a:endParaRPr sz="2900" i="1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g11abd681e84_0_22"/>
          <p:cNvSpPr txBox="1">
            <a:spLocks noGrp="1"/>
          </p:cNvSpPr>
          <p:nvPr>
            <p:ph type="title"/>
          </p:nvPr>
        </p:nvSpPr>
        <p:spPr>
          <a:xfrm>
            <a:off x="494000" y="2971650"/>
            <a:ext cx="17068800" cy="690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Autofit/>
          </a:bodyPr>
          <a:lstStyle/>
          <a:p>
            <a:pPr marL="0" lvl="0" indent="254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5100" b="1" u="sng">
                <a:latin typeface="Arial"/>
                <a:ea typeface="Arial"/>
                <a:cs typeface="Arial"/>
                <a:sym typeface="Arial"/>
              </a:rPr>
              <a:t>Monitoring i evaluacija</a:t>
            </a:r>
            <a:endParaRPr sz="5100" b="1" u="sng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33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33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800">
                <a:latin typeface="Arial"/>
                <a:ea typeface="Arial"/>
                <a:cs typeface="Arial"/>
                <a:sym typeface="Arial"/>
              </a:rPr>
              <a:t>1. značaj monitoringa i evaluacije i razlika između ova dva pojma</a:t>
            </a:r>
            <a:endParaRPr sz="2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800">
                <a:latin typeface="Arial"/>
                <a:ea typeface="Arial"/>
                <a:cs typeface="Arial"/>
                <a:sym typeface="Arial"/>
              </a:rPr>
              <a:t>2. osnovna znanja o indikatorima</a:t>
            </a:r>
            <a:endParaRPr sz="2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800">
                <a:latin typeface="Arial"/>
                <a:ea typeface="Arial"/>
                <a:cs typeface="Arial"/>
                <a:sym typeface="Arial"/>
              </a:rPr>
              <a:t>3. formulisanje indikatore uspešnosti za SP </a:t>
            </a:r>
            <a:endParaRPr sz="2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33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3300">
              <a:latin typeface="Arial"/>
              <a:ea typeface="Arial"/>
              <a:cs typeface="Arial"/>
              <a:sym typeface="Arial"/>
            </a:endParaRPr>
          </a:p>
          <a:p>
            <a:pPr marL="251460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33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Vreme za vežbe 90’ - 120’</a:t>
            </a:r>
            <a:endParaRPr sz="33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51460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endParaRPr sz="3300" b="1" u="sng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4" name="Google Shape;454;g11abd681e84_0_22"/>
          <p:cNvSpPr txBox="1"/>
          <p:nvPr/>
        </p:nvSpPr>
        <p:spPr>
          <a:xfrm>
            <a:off x="1827200" y="943238"/>
            <a:ext cx="14402400" cy="19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167625" rIns="167625" bIns="1676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300"/>
              <a:buFont typeface="Arial"/>
              <a:buNone/>
            </a:pPr>
            <a:r>
              <a:rPr lang="en-US" sz="103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SESIJA </a:t>
            </a:r>
            <a:r>
              <a:rPr lang="en-US" sz="10300" b="1">
                <a:solidFill>
                  <a:schemeClr val="dk2"/>
                </a:solidFill>
              </a:rPr>
              <a:t>8</a:t>
            </a:r>
            <a:endParaRPr sz="103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g121028ad55e_0_359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US"/>
              <a:t>MONITORING I EVALUACIJA</a:t>
            </a:r>
            <a:endParaRPr/>
          </a:p>
        </p:txBody>
      </p:sp>
      <p:sp>
        <p:nvSpPr>
          <p:cNvPr id="461" name="Google Shape;461;g121028ad55e_0_359"/>
          <p:cNvSpPr txBox="1">
            <a:spLocks noGrp="1"/>
          </p:cNvSpPr>
          <p:nvPr>
            <p:ph type="body" idx="1"/>
          </p:nvPr>
        </p:nvSpPr>
        <p:spPr>
          <a:xfrm>
            <a:off x="914400" y="2507075"/>
            <a:ext cx="16459200" cy="758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3300"/>
              <a:buNone/>
            </a:pPr>
            <a:r>
              <a:rPr lang="en-US" sz="42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Monitoring</a:t>
            </a:r>
            <a:endParaRPr sz="4200" b="1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Da bismo bili sigurni da stvari idu kako je planirano, moramo stalno da ih proveravamo: </a:t>
            </a:r>
            <a:r>
              <a:rPr lang="en-US" sz="2400" b="1">
                <a:latin typeface="Arial"/>
                <a:ea typeface="Arial"/>
                <a:cs typeface="Arial"/>
                <a:sym typeface="Arial"/>
              </a:rPr>
              <a:t>redovno prikupljamo informacije kako bi redovno vršili proveru i kontrolu = monitoring  tj. praćenje i nadgledanje rada.</a:t>
            </a:r>
            <a:endParaRPr sz="24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</a:pPr>
            <a:r>
              <a:rPr lang="en-US" sz="2400" b="1">
                <a:latin typeface="Arial"/>
                <a:ea typeface="Arial"/>
                <a:cs typeface="Arial"/>
                <a:sym typeface="Arial"/>
              </a:rPr>
              <a:t>Monitoring</a:t>
            </a:r>
            <a:r>
              <a:rPr lang="en-US" sz="2400">
                <a:latin typeface="Arial"/>
                <a:ea typeface="Arial"/>
                <a:cs typeface="Arial"/>
                <a:sym typeface="Arial"/>
              </a:rPr>
              <a:t> je sistematsko i redovno prikupljanje i analiza informacija, podataka: </a:t>
            </a:r>
            <a:r>
              <a:rPr lang="en-US" sz="2400" b="1">
                <a:latin typeface="Arial"/>
                <a:ea typeface="Arial"/>
                <a:cs typeface="Arial"/>
                <a:sym typeface="Arial"/>
              </a:rPr>
              <a:t>šta se dešava dok se to dešava.</a:t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</a:pPr>
            <a:endParaRPr sz="2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</a:pPr>
            <a:r>
              <a:rPr lang="en-US" sz="42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Evaluacija</a:t>
            </a:r>
            <a:endParaRPr sz="4200" b="1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</a:pPr>
            <a:r>
              <a:rPr lang="en-US" sz="2400" b="1">
                <a:latin typeface="Arial"/>
                <a:ea typeface="Arial"/>
                <a:cs typeface="Arial"/>
                <a:sym typeface="Arial"/>
              </a:rPr>
              <a:t>Evaluacija</a:t>
            </a:r>
            <a:r>
              <a:rPr lang="en-US" sz="2400">
                <a:latin typeface="Arial"/>
                <a:ea typeface="Arial"/>
                <a:cs typeface="Arial"/>
                <a:sym typeface="Arial"/>
              </a:rPr>
              <a:t> je procena uspešnosti našeg rada nakon određenog vremena na osnovu kojeg se određuje da li smo postigli ono što smo obećali / zacrtali ciljevima. Na osnovu toga se donose i odluke o poboljšanju budućeg rada.</a:t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</a:pPr>
            <a:endParaRPr sz="2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Termini monitoring i evaluacija su </a:t>
            </a:r>
            <a:r>
              <a:rPr lang="en-US" sz="24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često povezani</a:t>
            </a:r>
            <a:r>
              <a:rPr lang="en-U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sz="2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Monitoring je za razliku od evaluacije </a:t>
            </a:r>
            <a:r>
              <a:rPr lang="en-US" sz="2400" b="1">
                <a:latin typeface="Arial"/>
                <a:ea typeface="Arial"/>
                <a:cs typeface="Arial"/>
                <a:sym typeface="Arial"/>
              </a:rPr>
              <a:t>kontinualan (neprekidan) proces</a:t>
            </a:r>
            <a:r>
              <a:rPr lang="en-US" sz="2400">
                <a:latin typeface="Arial"/>
                <a:ea typeface="Arial"/>
                <a:cs typeface="Arial"/>
                <a:sym typeface="Arial"/>
              </a:rPr>
              <a:t>. </a:t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1700"/>
              </a:spcBef>
              <a:spcAft>
                <a:spcPts val="1700"/>
              </a:spcAft>
              <a:buNone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Evaluacija se radi u određenoj fazi i u određenom vremenskom periodu.  </a:t>
            </a:r>
            <a:r>
              <a:rPr lang="en-US" sz="2400" b="1">
                <a:latin typeface="Arial"/>
                <a:ea typeface="Arial"/>
                <a:cs typeface="Arial"/>
                <a:sym typeface="Arial"/>
              </a:rPr>
              <a:t> </a:t>
            </a:r>
            <a:endParaRPr sz="2400" b="1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11abd681e84_0_35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US"/>
              <a:t>MONITORING</a:t>
            </a:r>
            <a:endParaRPr/>
          </a:p>
        </p:txBody>
      </p:sp>
      <p:sp>
        <p:nvSpPr>
          <p:cNvPr id="468" name="Google Shape;468;g11abd681e84_0_35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 lnSpcReduction="10000"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 b="1">
                <a:latin typeface="Arial"/>
                <a:ea typeface="Arial"/>
                <a:cs typeface="Arial"/>
                <a:sym typeface="Arial"/>
              </a:rPr>
              <a:t>Kako pratimo i nadgledamo:</a:t>
            </a:r>
            <a:endParaRPr sz="3000" b="1">
              <a:latin typeface="Arial"/>
              <a:ea typeface="Arial"/>
              <a:cs typeface="Arial"/>
              <a:sym typeface="Arial"/>
            </a:endParaRPr>
          </a:p>
          <a:p>
            <a:pPr marL="457200" lvl="0" indent="-419100" algn="just" rtl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SzPts val="3000"/>
              <a:buChar char="●"/>
            </a:pPr>
            <a:r>
              <a:rPr lang="en-US" sz="3000">
                <a:latin typeface="Arial"/>
                <a:ea typeface="Arial"/>
                <a:cs typeface="Arial"/>
                <a:sym typeface="Arial"/>
              </a:rPr>
              <a:t>Prikupljamo informacije: kvantitativne i kvalitativne podatke i to onoliko koliko možemo obraditi.</a:t>
            </a:r>
            <a:endParaRPr sz="3000">
              <a:latin typeface="Arial"/>
              <a:ea typeface="Arial"/>
              <a:cs typeface="Arial"/>
              <a:sym typeface="Arial"/>
            </a:endParaRPr>
          </a:p>
          <a:p>
            <a:pPr marL="457200" lvl="0" indent="-4191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-US" sz="3000">
                <a:latin typeface="Arial"/>
                <a:ea typeface="Arial"/>
                <a:cs typeface="Arial"/>
                <a:sym typeface="Arial"/>
              </a:rPr>
              <a:t>Koristimo te podatke i informacije: izveštavamo o tome, diskutujemo o tome na skupštini, sednicama / sastancima itd. </a:t>
            </a:r>
            <a:endParaRPr sz="3000">
              <a:latin typeface="Arial"/>
              <a:ea typeface="Arial"/>
              <a:cs typeface="Arial"/>
              <a:sym typeface="Arial"/>
            </a:endParaRPr>
          </a:p>
          <a:p>
            <a:pPr marL="457200" lvl="0" indent="-4191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-US" sz="3000">
                <a:latin typeface="Arial"/>
                <a:ea typeface="Arial"/>
                <a:cs typeface="Arial"/>
                <a:sym typeface="Arial"/>
              </a:rPr>
              <a:t>Kreiramo što jednostavniji sistem prikupljanja informacija i izveštavanja.</a:t>
            </a:r>
            <a:endParaRPr sz="3000">
              <a:latin typeface="Arial"/>
              <a:ea typeface="Arial"/>
              <a:cs typeface="Arial"/>
              <a:sym typeface="Arial"/>
            </a:endParaRPr>
          </a:p>
          <a:p>
            <a:pPr marL="457200" lvl="0" indent="-4191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-US" sz="3000">
                <a:latin typeface="Arial"/>
                <a:ea typeface="Arial"/>
                <a:cs typeface="Arial"/>
                <a:sym typeface="Arial"/>
              </a:rPr>
              <a:t>Posebno obratiti pažnju na prikupljanje podataka o korisnicima</a:t>
            </a:r>
            <a:endParaRPr sz="30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700"/>
              </a:spcBef>
              <a:spcAft>
                <a:spcPts val="0"/>
              </a:spcAft>
              <a:buNone/>
            </a:pPr>
            <a:endParaRPr sz="30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17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Monitoring se radi </a:t>
            </a:r>
            <a:r>
              <a:rPr lang="en-US" sz="30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tokom realizacije SP</a:t>
            </a:r>
            <a:r>
              <a:rPr lang="en-US" sz="3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3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SP je osnova za ocenu uspešnosti rada organizacije.</a:t>
            </a:r>
            <a:endParaRPr sz="30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11abd681e84_0_41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US"/>
              <a:t>EVALUACIJA</a:t>
            </a:r>
            <a:endParaRPr/>
          </a:p>
        </p:txBody>
      </p:sp>
      <p:sp>
        <p:nvSpPr>
          <p:cNvPr id="475" name="Google Shape;475;g11abd681e84_0_41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76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 fontScale="47500" lnSpcReduction="10000"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Plan evaluacije: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457200" lvl="0" indent="-328136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55932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Zašto to radimo?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28136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55932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Za koga?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28136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55932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Šta treba oceniti / vrednovati?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28136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55932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Ko treba to da uradi?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28136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55932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Ko će organizovati i rukovoditi?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28136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55932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Kada će se uraditi?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28136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55932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Koji pokazatelji će se analizirati?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28136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55932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Kako će se koristiti dobijeni rezultati?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3"/>
              <a:buFont typeface="Arial"/>
              <a:buNone/>
            </a:pPr>
            <a:r>
              <a:rPr lang="en-US" sz="54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Evaluacija </a:t>
            </a:r>
            <a:r>
              <a:rPr lang="en-US" sz="5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se radi </a:t>
            </a:r>
            <a:r>
              <a:rPr lang="en-US" sz="54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po isteku određenog vremenskog perioda</a:t>
            </a:r>
            <a:r>
              <a:rPr lang="en-US" sz="5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: periodično, npr. na pola godine ili godišnje nakon čega se </a:t>
            </a:r>
            <a:r>
              <a:rPr lang="en-US" sz="54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radi revizija dokumenta SP.</a:t>
            </a:r>
            <a:endParaRPr sz="5400" b="1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>
                <a:latin typeface="Arial"/>
                <a:ea typeface="Arial"/>
                <a:cs typeface="Arial"/>
                <a:sym typeface="Arial"/>
              </a:rPr>
              <a:t>  </a:t>
            </a:r>
            <a:endParaRPr sz="5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g11abd681e84_0_28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US"/>
              <a:t>MONITORING I EVALUACIJA</a:t>
            </a:r>
            <a:endParaRPr/>
          </a:p>
        </p:txBody>
      </p:sp>
      <p:sp>
        <p:nvSpPr>
          <p:cNvPr id="482" name="Google Shape;482;g11abd681e84_0_28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 lnSpcReduction="10000"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32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INDIKATORI – POKAZATELJI</a:t>
            </a:r>
            <a:r>
              <a:rPr lang="en-US" sz="3200" b="1">
                <a:latin typeface="Arial"/>
                <a:ea typeface="Arial"/>
                <a:cs typeface="Arial"/>
                <a:sym typeface="Arial"/>
              </a:rPr>
              <a:t> su one stvari koje merimo ili posmatramo  da vidimo kako napreduje naš rad. </a:t>
            </a:r>
            <a:endParaRPr sz="32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3200">
                <a:latin typeface="Arial"/>
                <a:ea typeface="Arial"/>
                <a:cs typeface="Arial"/>
                <a:sym typeface="Arial"/>
              </a:rPr>
              <a:t>Indikatori su </a:t>
            </a:r>
            <a:r>
              <a:rPr lang="en-US" sz="3200" b="1">
                <a:latin typeface="Arial"/>
                <a:ea typeface="Arial"/>
                <a:cs typeface="Arial"/>
                <a:sym typeface="Arial"/>
              </a:rPr>
              <a:t>znaci uspeha </a:t>
            </a:r>
            <a:r>
              <a:rPr lang="en-US" sz="3200">
                <a:latin typeface="Arial"/>
                <a:ea typeface="Arial"/>
                <a:cs typeface="Arial"/>
                <a:sym typeface="Arial"/>
              </a:rPr>
              <a:t>i </a:t>
            </a:r>
            <a:r>
              <a:rPr lang="en-US" sz="3200" b="1">
                <a:latin typeface="Arial"/>
                <a:ea typeface="Arial"/>
                <a:cs typeface="Arial"/>
                <a:sym typeface="Arial"/>
              </a:rPr>
              <a:t>činjenice na kojima zasnivamo svoj sud o uspehu.</a:t>
            </a:r>
            <a:endParaRPr sz="32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3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3200" b="1" u="sng">
                <a:latin typeface="Arial"/>
                <a:ea typeface="Arial"/>
                <a:cs typeface="Arial"/>
                <a:sym typeface="Arial"/>
              </a:rPr>
              <a:t>Vrste:</a:t>
            </a:r>
            <a:r>
              <a:rPr lang="en-US" sz="320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>
                <a:latin typeface="Arial"/>
                <a:ea typeface="Arial"/>
                <a:cs typeface="Arial"/>
                <a:sym typeface="Arial"/>
              </a:rPr>
              <a:t>kvalitativni i kvantitativni</a:t>
            </a:r>
            <a:r>
              <a:rPr lang="en-US" sz="3200">
                <a:latin typeface="Arial"/>
                <a:ea typeface="Arial"/>
                <a:cs typeface="Arial"/>
                <a:sym typeface="Arial"/>
              </a:rPr>
              <a:t>, u odnosu na postavljene ciljeve i zadatke. </a:t>
            </a:r>
            <a:endParaRPr sz="3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US" sz="3200">
                <a:latin typeface="Arial"/>
                <a:ea typeface="Arial"/>
                <a:cs typeface="Arial"/>
                <a:sym typeface="Arial"/>
              </a:rPr>
              <a:t>Npr. pružanje usluga: </a:t>
            </a:r>
            <a:endParaRPr sz="3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3200">
              <a:latin typeface="Arial"/>
              <a:ea typeface="Arial"/>
              <a:cs typeface="Arial"/>
              <a:sym typeface="Arial"/>
            </a:endParaRPr>
          </a:p>
          <a:p>
            <a:pPr marL="838200" lvl="0" indent="-622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Font typeface="Arial"/>
              <a:buChar char="•"/>
            </a:pPr>
            <a:r>
              <a:rPr lang="en-US" sz="3200">
                <a:latin typeface="Arial"/>
                <a:ea typeface="Arial"/>
                <a:cs typeface="Arial"/>
                <a:sym typeface="Arial"/>
              </a:rPr>
              <a:t>kvantitativni indikatori mogu biti </a:t>
            </a:r>
            <a:r>
              <a:rPr lang="en-US" sz="3200" b="1">
                <a:latin typeface="Arial"/>
                <a:ea typeface="Arial"/>
                <a:cs typeface="Arial"/>
                <a:sym typeface="Arial"/>
              </a:rPr>
              <a:t>broj</a:t>
            </a:r>
            <a:r>
              <a:rPr lang="en-US" sz="3200">
                <a:latin typeface="Arial"/>
                <a:ea typeface="Arial"/>
                <a:cs typeface="Arial"/>
                <a:sym typeface="Arial"/>
              </a:rPr>
              <a:t> i vrsta usluga, </a:t>
            </a:r>
            <a:r>
              <a:rPr lang="en-US" sz="3200" b="1">
                <a:latin typeface="Arial"/>
                <a:ea typeface="Arial"/>
                <a:cs typeface="Arial"/>
                <a:sym typeface="Arial"/>
              </a:rPr>
              <a:t>broj</a:t>
            </a:r>
            <a:r>
              <a:rPr lang="en-US" sz="3200">
                <a:latin typeface="Arial"/>
                <a:ea typeface="Arial"/>
                <a:cs typeface="Arial"/>
                <a:sym typeface="Arial"/>
              </a:rPr>
              <a:t> i struktura korisnika/ca, </a:t>
            </a:r>
            <a:r>
              <a:rPr lang="en-US" sz="3200" b="1">
                <a:latin typeface="Arial"/>
                <a:ea typeface="Arial"/>
                <a:cs typeface="Arial"/>
                <a:sym typeface="Arial"/>
              </a:rPr>
              <a:t>radno vreme</a:t>
            </a:r>
            <a:r>
              <a:rPr lang="en-US" sz="3200">
                <a:latin typeface="Arial"/>
                <a:ea typeface="Arial"/>
                <a:cs typeface="Arial"/>
                <a:sym typeface="Arial"/>
              </a:rPr>
              <a:t>, lista čekanja, ...</a:t>
            </a:r>
            <a:endParaRPr sz="3200">
              <a:latin typeface="Arial"/>
              <a:ea typeface="Arial"/>
              <a:cs typeface="Arial"/>
              <a:sym typeface="Arial"/>
            </a:endParaRPr>
          </a:p>
          <a:p>
            <a:pPr marL="83820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endParaRPr sz="3200">
              <a:latin typeface="Arial"/>
              <a:ea typeface="Arial"/>
              <a:cs typeface="Arial"/>
              <a:sym typeface="Arial"/>
            </a:endParaRPr>
          </a:p>
          <a:p>
            <a:pPr marL="838200" lvl="0" indent="-622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Font typeface="Arial"/>
              <a:buChar char="•"/>
            </a:pPr>
            <a:r>
              <a:rPr lang="en-US" sz="3200">
                <a:latin typeface="Arial"/>
                <a:ea typeface="Arial"/>
                <a:cs typeface="Arial"/>
                <a:sym typeface="Arial"/>
              </a:rPr>
              <a:t>kvalitativni indikatori mogu biti: zadovoljstvo korisnika, promene u kvalitetu života korisnika povećan stepen informisanosti…</a:t>
            </a:r>
            <a:endParaRPr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30"/>
          <p:cNvSpPr txBox="1">
            <a:spLocks noGrp="1"/>
          </p:cNvSpPr>
          <p:nvPr>
            <p:ph type="title"/>
          </p:nvPr>
        </p:nvSpPr>
        <p:spPr>
          <a:xfrm>
            <a:off x="900708" y="427163"/>
            <a:ext cx="16459200" cy="12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 sz="6600">
                <a:latin typeface="Arial"/>
                <a:ea typeface="Arial"/>
                <a:cs typeface="Arial"/>
                <a:sym typeface="Arial"/>
              </a:rPr>
              <a:t>STRUKTURA STRATEŠKOG PLANA </a:t>
            </a:r>
            <a:br>
              <a:rPr lang="en-US" sz="7300">
                <a:latin typeface="Arial"/>
                <a:ea typeface="Arial"/>
                <a:cs typeface="Arial"/>
                <a:sym typeface="Arial"/>
              </a:rPr>
            </a:br>
            <a:r>
              <a:rPr lang="en-US" sz="51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- preostali elementi-  </a:t>
            </a:r>
            <a:endParaRPr sz="51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8" name="Google Shape;488;p30"/>
          <p:cNvSpPr txBox="1">
            <a:spLocks noGrp="1"/>
          </p:cNvSpPr>
          <p:nvPr>
            <p:ph type="body" idx="1"/>
          </p:nvPr>
        </p:nvSpPr>
        <p:spPr>
          <a:xfrm>
            <a:off x="93812" y="1821372"/>
            <a:ext cx="18073200" cy="874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endParaRPr sz="3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endParaRPr sz="3200">
              <a:latin typeface="Arial"/>
              <a:ea typeface="Arial"/>
              <a:cs typeface="Arial"/>
              <a:sym typeface="Arial"/>
            </a:endParaRPr>
          </a:p>
          <a:p>
            <a:pPr marL="838200" lvl="0" indent="-6858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SzPts val="4200"/>
              <a:buChar char="●"/>
            </a:pPr>
            <a:r>
              <a:rPr lang="en-US" sz="4200" b="1">
                <a:latin typeface="Arial"/>
                <a:ea typeface="Arial"/>
                <a:cs typeface="Arial"/>
                <a:sym typeface="Arial"/>
              </a:rPr>
              <a:t>Komunikacijska strategija </a:t>
            </a:r>
            <a:r>
              <a:rPr lang="en-US" sz="4200" i="1">
                <a:latin typeface="Arial"/>
                <a:ea typeface="Arial"/>
                <a:cs typeface="Arial"/>
                <a:sym typeface="Arial"/>
              </a:rPr>
              <a:t>(strategija interne komunikacije i eksterne)</a:t>
            </a:r>
            <a:endParaRPr sz="4200" i="1">
              <a:latin typeface="Arial"/>
              <a:ea typeface="Arial"/>
              <a:cs typeface="Arial"/>
              <a:sym typeface="Arial"/>
            </a:endParaRPr>
          </a:p>
          <a:p>
            <a:pPr marL="83820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3300"/>
              <a:buNone/>
            </a:pPr>
            <a:endParaRPr sz="4200" i="1">
              <a:latin typeface="Arial"/>
              <a:ea typeface="Arial"/>
              <a:cs typeface="Arial"/>
              <a:sym typeface="Arial"/>
            </a:endParaRPr>
          </a:p>
          <a:p>
            <a:pPr marL="838200" lvl="0" indent="-6858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4200"/>
              <a:buChar char="●"/>
            </a:pPr>
            <a:r>
              <a:rPr lang="en-US" sz="4200" b="1">
                <a:latin typeface="Arial"/>
                <a:ea typeface="Arial"/>
                <a:cs typeface="Arial"/>
                <a:sym typeface="Arial"/>
              </a:rPr>
              <a:t>Detaljan plan monitoringa i evaluacije</a:t>
            </a:r>
            <a:endParaRPr sz="4200" b="1">
              <a:latin typeface="Arial"/>
              <a:ea typeface="Arial"/>
              <a:cs typeface="Arial"/>
              <a:sym typeface="Arial"/>
            </a:endParaRPr>
          </a:p>
          <a:p>
            <a:pPr marL="838200" lvl="0" indent="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3300"/>
              <a:buNone/>
            </a:pPr>
            <a:endParaRPr sz="4200" b="1">
              <a:latin typeface="Arial"/>
              <a:ea typeface="Arial"/>
              <a:cs typeface="Arial"/>
              <a:sym typeface="Arial"/>
            </a:endParaRPr>
          </a:p>
          <a:p>
            <a:pPr marL="838200" lvl="0" indent="-6858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4200"/>
              <a:buChar char="●"/>
            </a:pPr>
            <a:r>
              <a:rPr lang="en-US" sz="4200" b="1">
                <a:latin typeface="Arial"/>
                <a:ea typeface="Arial"/>
                <a:cs typeface="Arial"/>
                <a:sym typeface="Arial"/>
              </a:rPr>
              <a:t>Plan prikupljanja sredstava </a:t>
            </a:r>
            <a:r>
              <a:rPr lang="en-US" sz="4200" i="1">
                <a:latin typeface="Arial"/>
                <a:ea typeface="Arial"/>
                <a:cs typeface="Arial"/>
                <a:sym typeface="Arial"/>
              </a:rPr>
              <a:t>(Fundraising strategija)</a:t>
            </a:r>
            <a:endParaRPr sz="4200" i="1">
              <a:latin typeface="Arial"/>
              <a:ea typeface="Arial"/>
              <a:cs typeface="Arial"/>
              <a:sym typeface="Arial"/>
            </a:endParaRPr>
          </a:p>
          <a:p>
            <a:pPr marL="1676400" lvl="0" indent="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3300"/>
              <a:buNone/>
            </a:pPr>
            <a:r>
              <a:rPr lang="en-US" sz="4200">
                <a:latin typeface="Arial"/>
                <a:ea typeface="Arial"/>
                <a:cs typeface="Arial"/>
                <a:sym typeface="Arial"/>
              </a:rPr>
              <a:t>radi se tek nakon što se napiše ceo plan, u drugom koraku</a:t>
            </a:r>
            <a:endParaRPr sz="4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800"/>
              </a:spcBef>
              <a:spcAft>
                <a:spcPts val="1800"/>
              </a:spcAft>
              <a:buSzPts val="3300"/>
              <a:buNone/>
            </a:pPr>
            <a:r>
              <a:rPr lang="en-US" sz="4200" b="1">
                <a:latin typeface="Arial"/>
                <a:ea typeface="Arial"/>
                <a:cs typeface="Arial"/>
                <a:sym typeface="Arial"/>
              </a:rPr>
              <a:t> </a:t>
            </a:r>
            <a:endParaRPr sz="4200" b="1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31"/>
          <p:cNvSpPr txBox="1">
            <a:spLocks noGrp="1"/>
          </p:cNvSpPr>
          <p:nvPr>
            <p:ph type="ctrTitle"/>
          </p:nvPr>
        </p:nvSpPr>
        <p:spPr>
          <a:xfrm>
            <a:off x="1367136" y="2266616"/>
            <a:ext cx="15544800" cy="22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sr-Latn-RS" sz="7300" b="1" dirty="0">
                <a:solidFill>
                  <a:srgbClr val="7F7F7F"/>
                </a:solidFill>
              </a:rPr>
              <a:t>ZA VIŠE INFORMACIJA POSETITE SAJT RESURS CENTRA</a:t>
            </a:r>
            <a:br>
              <a:rPr lang="sr-Latn-RS" sz="7300" b="1" dirty="0">
                <a:solidFill>
                  <a:srgbClr val="7F7F7F"/>
                </a:solidFill>
              </a:rPr>
            </a:br>
            <a:r>
              <a:rPr lang="sr-Latn-RS" sz="7300" b="1" dirty="0">
                <a:solidFill>
                  <a:srgbClr val="7F7F7F"/>
                </a:solidFill>
              </a:rPr>
              <a:t>RC.GRADJANSKE.ORG</a:t>
            </a:r>
            <a:endParaRPr sz="7300" b="1" dirty="0">
              <a:solidFill>
                <a:srgbClr val="7F7F7F"/>
              </a:solidFill>
            </a:endParaRPr>
          </a:p>
        </p:txBody>
      </p:sp>
      <p:sp>
        <p:nvSpPr>
          <p:cNvPr id="494" name="Google Shape;494;p31"/>
          <p:cNvSpPr txBox="1">
            <a:spLocks noGrp="1"/>
          </p:cNvSpPr>
          <p:nvPr>
            <p:ph type="subTitle" idx="1"/>
          </p:nvPr>
        </p:nvSpPr>
        <p:spPr>
          <a:xfrm>
            <a:off x="1650636" y="5623211"/>
            <a:ext cx="14977800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4400"/>
              <a:buNone/>
            </a:pPr>
            <a:r>
              <a:rPr lang="en-US" sz="6100" b="1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SREĆNO!</a:t>
            </a:r>
            <a:endParaRPr sz="6100" b="1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4400"/>
              <a:buNone/>
            </a:pPr>
            <a:endParaRPr sz="4400" b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4400"/>
              <a:buNone/>
            </a:pPr>
            <a:endParaRPr sz="4400" b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4400"/>
              <a:buNone/>
            </a:pPr>
            <a:endParaRPr sz="4400" b="1"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5" name="Google Shape;495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95500" y="7926408"/>
            <a:ext cx="13715997" cy="23605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7"/>
          <p:cNvSpPr txBox="1">
            <a:spLocks noGrp="1"/>
          </p:cNvSpPr>
          <p:nvPr>
            <p:ph type="title"/>
          </p:nvPr>
        </p:nvSpPr>
        <p:spPr>
          <a:xfrm>
            <a:off x="914400" y="685782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 sz="73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KO TREBA DA BUDE UKLJUČEN?</a:t>
            </a:r>
            <a:br>
              <a:rPr lang="en-US" sz="73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</a:br>
            <a:endParaRPr sz="730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7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67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 fontScale="85000" lnSpcReduction="20000"/>
          </a:bodyPr>
          <a:lstStyle/>
          <a:p>
            <a:pPr marL="838200" lvl="0" indent="-597217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ct val="55932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direktor/ka, predsednik/ca organizacije 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838200" lvl="0" indent="-597217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ct val="55932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članovi / članice upravnog odbora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838200" lvl="0" indent="-597217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ct val="55932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osoblje organizacije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838200" lvl="0" indent="-597217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ct val="55932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volonteri/ke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838200" lvl="0" indent="-597217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ct val="55932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korisnici/e vaših usluga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838200" lvl="0" indent="-597217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ct val="50000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donatorska zajednica</a:t>
            </a:r>
            <a:endParaRPr sz="6600">
              <a:latin typeface="Arial"/>
              <a:ea typeface="Arial"/>
              <a:cs typeface="Arial"/>
              <a:sym typeface="Arial"/>
            </a:endParaRPr>
          </a:p>
          <a:p>
            <a:pPr marL="635000" lvl="0" indent="-2667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>
              <a:solidFill>
                <a:srgbClr val="7F7F7F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11f5b286ac2_0_32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21666"/>
              <a:buFont typeface="Calibri"/>
              <a:buNone/>
            </a:pPr>
            <a:endParaRPr sz="6000" b="1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21666"/>
              <a:buFont typeface="Calibri"/>
              <a:buNone/>
            </a:pPr>
            <a:r>
              <a:rPr lang="en-US" sz="6000" b="1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KADA TREBA DA SE ODVIJA STRATEŠKO PLANIRANJE?</a:t>
            </a:r>
            <a:br>
              <a:rPr lang="en-US" sz="73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</a:br>
            <a:endParaRPr sz="730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g11f5b286ac2_0_32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9200" cy="740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rmAutofit fontScale="92500" lnSpcReduction="20000"/>
          </a:bodyPr>
          <a:lstStyle/>
          <a:p>
            <a:pPr marL="520700" lvl="3" indent="-499744" algn="l" rtl="0">
              <a:lnSpc>
                <a:spcPct val="150000"/>
              </a:lnSpc>
              <a:spcBef>
                <a:spcPts val="2200"/>
              </a:spcBef>
              <a:spcAft>
                <a:spcPts val="0"/>
              </a:spcAft>
              <a:buSzPct val="100000"/>
              <a:buFont typeface="Arial"/>
              <a:buChar char="●"/>
            </a:pPr>
            <a:r>
              <a:rPr lang="en-US" sz="4400">
                <a:latin typeface="Arial"/>
                <a:ea typeface="Arial"/>
                <a:cs typeface="Arial"/>
                <a:sym typeface="Arial"/>
              </a:rPr>
              <a:t>odvojte posebno vreme za strateško planiranje</a:t>
            </a:r>
            <a:endParaRPr sz="4400">
              <a:latin typeface="Arial"/>
              <a:ea typeface="Arial"/>
              <a:cs typeface="Arial"/>
              <a:sym typeface="Arial"/>
            </a:endParaRPr>
          </a:p>
          <a:p>
            <a:pPr marL="520700" lvl="3" indent="-499744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4400">
                <a:latin typeface="Arial"/>
                <a:ea typeface="Arial"/>
                <a:cs typeface="Arial"/>
                <a:sym typeface="Arial"/>
              </a:rPr>
              <a:t>dani planiranja treba da budu oslobođeni prekidanja</a:t>
            </a:r>
            <a:endParaRPr sz="4400">
              <a:latin typeface="Arial"/>
              <a:ea typeface="Arial"/>
              <a:cs typeface="Arial"/>
              <a:sym typeface="Arial"/>
            </a:endParaRPr>
          </a:p>
          <a:p>
            <a:pPr marL="520700" lvl="3" indent="-499744" algn="l" rtl="0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SzPct val="100000"/>
              <a:buChar char="●"/>
            </a:pPr>
            <a:r>
              <a:rPr lang="en-US" sz="4400">
                <a:latin typeface="Arial"/>
                <a:ea typeface="Arial"/>
                <a:cs typeface="Arial"/>
                <a:sym typeface="Arial"/>
              </a:rPr>
              <a:t>izgradite sisteme za praćenje, prikupljanje informacija i vrednovanje uspešnosti</a:t>
            </a:r>
            <a:endParaRPr sz="4400">
              <a:latin typeface="Arial"/>
              <a:ea typeface="Arial"/>
              <a:cs typeface="Arial"/>
              <a:sym typeface="Arial"/>
            </a:endParaRPr>
          </a:p>
          <a:p>
            <a:pPr marL="520700" lvl="3" indent="-499744" algn="l" rtl="0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SzPct val="100000"/>
              <a:buChar char="●"/>
            </a:pPr>
            <a:r>
              <a:rPr lang="en-US" sz="4400">
                <a:latin typeface="Arial"/>
                <a:ea typeface="Arial"/>
                <a:cs typeface="Arial"/>
                <a:sym typeface="Arial"/>
              </a:rPr>
              <a:t>strateško planiranje je aktivnost koja teče</a:t>
            </a:r>
            <a:endParaRPr sz="4400">
              <a:latin typeface="Arial"/>
              <a:ea typeface="Arial"/>
              <a:cs typeface="Arial"/>
              <a:sym typeface="Arial"/>
            </a:endParaRPr>
          </a:p>
          <a:p>
            <a:pPr marL="520700" lvl="3" indent="-499744" algn="l" rtl="0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SzPct val="100000"/>
              <a:buChar char="●"/>
            </a:pPr>
            <a:r>
              <a:rPr lang="en-US" sz="4400">
                <a:latin typeface="Arial"/>
                <a:ea typeface="Arial"/>
                <a:cs typeface="Arial"/>
                <a:sym typeface="Arial"/>
              </a:rPr>
              <a:t>planiranje ne sme da bude večan proces</a:t>
            </a:r>
            <a:endParaRPr sz="4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ct val="110000"/>
              <a:buNone/>
            </a:pPr>
            <a:r>
              <a:rPr lang="en-US" sz="3000" b="1">
                <a:latin typeface="Arial"/>
                <a:ea typeface="Arial"/>
                <a:cs typeface="Arial"/>
                <a:sym typeface="Arial"/>
              </a:rPr>
              <a:t>Ne treba strateški planirati </a:t>
            </a:r>
            <a:r>
              <a:rPr lang="en-US" sz="3000">
                <a:latin typeface="Arial"/>
                <a:ea typeface="Arial"/>
                <a:cs typeface="Arial"/>
                <a:sym typeface="Arial"/>
              </a:rPr>
              <a:t>kada postoje konflikti u organizaciji, kada je krizna situacija, kada ključne osobe ne mogu da učestvuju ili nisu tome posvećene, kada u organizaciji ne postoje finansijska sredstva za osnovno funkcionisanje, iz želje da se zadovolji forma.  </a:t>
            </a:r>
            <a:endParaRPr sz="7500">
              <a:solidFill>
                <a:srgbClr val="7F7F7F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1f5b286ac2_0_26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81111"/>
              <a:buFont typeface="Calibri"/>
              <a:buNone/>
            </a:pPr>
            <a:endParaRPr sz="9000" b="1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5873"/>
              <a:buFont typeface="Calibri"/>
              <a:buNone/>
            </a:pPr>
            <a:r>
              <a:rPr lang="en-US" sz="6300" b="1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KOJI PERIOD PLAN TREBA DA POKRIJE?</a:t>
            </a:r>
            <a:br>
              <a:rPr lang="en-US" sz="7300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</a:br>
            <a:endParaRPr sz="7300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g11f5b286ac2_0_26"/>
          <p:cNvSpPr txBox="1">
            <a:spLocks noGrp="1"/>
          </p:cNvSpPr>
          <p:nvPr>
            <p:ph type="body" idx="1"/>
          </p:nvPr>
        </p:nvSpPr>
        <p:spPr>
          <a:xfrm>
            <a:off x="914400" y="3094398"/>
            <a:ext cx="16459200" cy="681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Autofit/>
          </a:bodyPr>
          <a:lstStyle/>
          <a:p>
            <a:pPr marL="838200" lvl="0" indent="-635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400"/>
              <a:buFont typeface="Arial"/>
              <a:buChar char="•"/>
            </a:pPr>
            <a:r>
              <a:rPr lang="en-US" sz="3400">
                <a:latin typeface="Arial"/>
                <a:ea typeface="Arial"/>
                <a:cs typeface="Arial"/>
                <a:sym typeface="Arial"/>
              </a:rPr>
              <a:t>3 godine (5 je mnogo a manje od 3 je kratak period)</a:t>
            </a:r>
            <a:endParaRPr sz="3400">
              <a:latin typeface="Arial"/>
              <a:ea typeface="Arial"/>
              <a:cs typeface="Arial"/>
              <a:sym typeface="Arial"/>
            </a:endParaRPr>
          </a:p>
          <a:p>
            <a:pPr marL="838200" lvl="0" indent="-63500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3400"/>
              <a:buFont typeface="Arial"/>
              <a:buChar char="•"/>
            </a:pPr>
            <a:r>
              <a:rPr lang="en-US" sz="3400">
                <a:latin typeface="Arial"/>
                <a:ea typeface="Arial"/>
                <a:cs typeface="Arial"/>
                <a:sym typeface="Arial"/>
              </a:rPr>
              <a:t>zadržite fleksibilnost </a:t>
            </a:r>
            <a:endParaRPr sz="3400">
              <a:latin typeface="Arial"/>
              <a:ea typeface="Arial"/>
              <a:cs typeface="Arial"/>
              <a:sym typeface="Arial"/>
            </a:endParaRPr>
          </a:p>
          <a:p>
            <a:pPr marL="838200" lvl="0" indent="-63500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3400"/>
              <a:buFont typeface="Arial"/>
              <a:buChar char="•"/>
            </a:pPr>
            <a:r>
              <a:rPr lang="en-US" sz="3400">
                <a:latin typeface="Arial"/>
                <a:ea typeface="Arial"/>
                <a:cs typeface="Arial"/>
                <a:sym typeface="Arial"/>
              </a:rPr>
              <a:t>držite se rokova za završetak plana</a:t>
            </a:r>
            <a:endParaRPr sz="3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3300"/>
              <a:buNone/>
            </a:pPr>
            <a:endParaRPr sz="33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3300"/>
              <a:buNone/>
            </a:pPr>
            <a:endParaRPr sz="33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US" sz="3300" b="1" i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„Plan je ništa, planiranje je sve” (Dvajt Ajzenhauer). </a:t>
            </a:r>
            <a:endParaRPr sz="3300" b="1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lang="en-US" sz="3300" b="1" i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„Svaki trenutak potrošen na planiranje štedi tri ili četiri trenutka za izvršenje” (Konrad Grinvolt)</a:t>
            </a:r>
            <a:endParaRPr sz="3300" b="1" i="1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endParaRPr sz="3300" i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3300"/>
              <a:buNone/>
            </a:pPr>
            <a:endParaRPr sz="3200" i="1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11abd681e84_0_0"/>
          <p:cNvSpPr txBox="1"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ctr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</a:pPr>
            <a:endParaRPr sz="3300" i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5300" b="1" i="1">
                <a:solidFill>
                  <a:srgbClr val="434343"/>
                </a:solidFill>
                <a:latin typeface="Arial"/>
                <a:ea typeface="Arial"/>
                <a:cs typeface="Arial"/>
                <a:sym typeface="Arial"/>
              </a:rPr>
              <a:t>ŠTA TREBA DA BUDE UKLJUČENO I KAKO?</a:t>
            </a:r>
            <a:endParaRPr sz="5300" b="1" i="1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g11abd681e84_0_0"/>
          <p:cNvSpPr txBox="1">
            <a:spLocks noGrp="1"/>
          </p:cNvSpPr>
          <p:nvPr>
            <p:ph type="body" idx="1"/>
          </p:nvPr>
        </p:nvSpPr>
        <p:spPr>
          <a:xfrm>
            <a:off x="1466125" y="2934247"/>
            <a:ext cx="16459200" cy="62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7625" tIns="83775" rIns="167625" bIns="8377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endParaRPr sz="3300" b="1" i="1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38200" lvl="3" indent="-647700" algn="l" rtl="0">
              <a:lnSpc>
                <a:spcPct val="115000"/>
              </a:lnSpc>
              <a:spcBef>
                <a:spcPts val="2200"/>
              </a:spcBef>
              <a:spcAft>
                <a:spcPts val="0"/>
              </a:spcAft>
              <a:buSzPts val="3600"/>
              <a:buChar char="●"/>
            </a:pPr>
            <a:r>
              <a:rPr lang="en-US" sz="3600">
                <a:latin typeface="Arial"/>
                <a:ea typeface="Arial"/>
                <a:cs typeface="Arial"/>
                <a:sym typeface="Arial"/>
              </a:rPr>
              <a:t>Traženje, prikupljanje i analiziranje podataka</a:t>
            </a:r>
            <a:endParaRPr sz="3600">
              <a:latin typeface="Arial"/>
              <a:ea typeface="Arial"/>
              <a:cs typeface="Arial"/>
              <a:sym typeface="Arial"/>
            </a:endParaRPr>
          </a:p>
          <a:p>
            <a:pPr marL="838200" lvl="3" indent="-64770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3600"/>
              <a:buChar char="●"/>
            </a:pPr>
            <a:r>
              <a:rPr lang="en-US" sz="3600">
                <a:latin typeface="Arial"/>
                <a:ea typeface="Arial"/>
                <a:cs typeface="Arial"/>
                <a:sym typeface="Arial"/>
              </a:rPr>
              <a:t>Identifikovanje i usvajanje strateških opcija</a:t>
            </a:r>
            <a:endParaRPr sz="3600">
              <a:latin typeface="Arial"/>
              <a:ea typeface="Arial"/>
              <a:cs typeface="Arial"/>
              <a:sym typeface="Arial"/>
            </a:endParaRPr>
          </a:p>
          <a:p>
            <a:pPr marL="838200" lvl="3" indent="-647700" algn="l" rtl="0">
              <a:lnSpc>
                <a:spcPct val="115000"/>
              </a:lnSpc>
              <a:spcBef>
                <a:spcPts val="2200"/>
              </a:spcBef>
              <a:spcAft>
                <a:spcPts val="0"/>
              </a:spcAft>
              <a:buSzPts val="3600"/>
              <a:buChar char="●"/>
            </a:pPr>
            <a:r>
              <a:rPr lang="en-US" sz="3600">
                <a:latin typeface="Arial"/>
                <a:ea typeface="Arial"/>
                <a:cs typeface="Arial"/>
                <a:sym typeface="Arial"/>
              </a:rPr>
              <a:t>Uspostavljanje dogovorene strategije</a:t>
            </a:r>
            <a:endParaRPr sz="36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3300"/>
              <a:buNone/>
            </a:pPr>
            <a:endParaRPr sz="3200" i="1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3826</Words>
  <Application>Microsoft Office PowerPoint</Application>
  <PresentationFormat>Custom</PresentationFormat>
  <Paragraphs>624</Paragraphs>
  <Slides>59</Slides>
  <Notes>59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4" baseType="lpstr">
      <vt:lpstr>Calibri</vt:lpstr>
      <vt:lpstr>Roboto</vt:lpstr>
      <vt:lpstr>Arial</vt:lpstr>
      <vt:lpstr>Cambria</vt:lpstr>
      <vt:lpstr>Office Theme</vt:lpstr>
      <vt:lpstr>STRATEŠKO PLANIRANJE </vt:lpstr>
      <vt:lpstr>ŠTA JE STRATEŠKO PLANIRANJE?</vt:lpstr>
      <vt:lpstr> Sesija 1 </vt:lpstr>
      <vt:lpstr>KORISTI STRATEŠKOG PLANIRANJA</vt:lpstr>
      <vt:lpstr>4 KLJUČNA PITANJA</vt:lpstr>
      <vt:lpstr>KO TREBA DA BUDE UKLJUČEN? </vt:lpstr>
      <vt:lpstr> KADA TREBA DA SE ODVIJA STRATEŠKO PLANIRANJE? </vt:lpstr>
      <vt:lpstr> KOJI PERIOD PLAN TREBA DA POKRIJE? </vt:lpstr>
      <vt:lpstr> ŠTA TREBA DA BUDE UKLJUČENO I KAKO?</vt:lpstr>
      <vt:lpstr>Dokument SP  - rezultat procesa strateškog planiranja</vt:lpstr>
      <vt:lpstr>Strateško planiranje kao proces:</vt:lpstr>
      <vt:lpstr>Kreiranje željene budućnosti</vt:lpstr>
      <vt:lpstr>Koraci u strateškom planiranju definisanje VIZIJE i MISIJE organizacije utvrđivanje VREDNOSTI organizacije mapiranje i analiza zainteresovanih grupa / strana (ZS) A.  Vizija i Misija (60') B.  Vrednosti (30') C. Upoznavanje sa zainteresovanim grupama i njihovim značajem za strategiju (30') D.  Analiza zainteresovanih grupa korišćenjem osnovnih instrumenata/alatki za analizu (90') </vt:lpstr>
      <vt:lpstr>VIZIJA</vt:lpstr>
      <vt:lpstr>Pimeri vizija:</vt:lpstr>
      <vt:lpstr>MISIJA</vt:lpstr>
      <vt:lpstr>MISIJA</vt:lpstr>
      <vt:lpstr>PRIMERI MISIJA</vt:lpstr>
      <vt:lpstr>VIZIJA I MISIJA  </vt:lpstr>
      <vt:lpstr>PowerPoint Presentation</vt:lpstr>
      <vt:lpstr>Vrednosti</vt:lpstr>
      <vt:lpstr>Primeri vrednosti:</vt:lpstr>
      <vt:lpstr>VREDNOSTI </vt:lpstr>
      <vt:lpstr>ZAINTERESOVANE STRANE (zainteresovane grupe)</vt:lpstr>
      <vt:lpstr>ZAINTERESOVANE STRANE</vt:lpstr>
      <vt:lpstr>ZAINTERESOVANE STRANE Matrica uticaj  - interes</vt:lpstr>
      <vt:lpstr>Matrica za analizu  zainteresovanih grupa (strana)</vt:lpstr>
      <vt:lpstr>Analiza okruženja, snaga i slabosti organizacije (SWOT, PESTLE)  analiza spoljašnjeg okruženja i mapiranje trendova koji mogu uticati na rad organizacije (PESTLE) SWOT tehnika i njen značaj za proces SP prioritetna strateška pitanja iz rezultata SWOT analize</vt:lpstr>
      <vt:lpstr>Analiza okruženja, snaga i slabosti organizacije: PESTLE i SWOT analiza</vt:lpstr>
      <vt:lpstr>PESTLE okvir za analizu spoljašnjeg okruženja i mapiranje trendova koji mogu uticati na rad organizacije  </vt:lpstr>
      <vt:lpstr>PESTLE</vt:lpstr>
      <vt:lpstr>SWOT </vt:lpstr>
      <vt:lpstr>PowerPoint Presentation</vt:lpstr>
      <vt:lpstr>SWOT</vt:lpstr>
      <vt:lpstr>SWOT</vt:lpstr>
      <vt:lpstr> Ciljevi i zadaci strateškog planiranja  koji su osnovni elementi ciljeva i zadataka SP kako se oni formulišu? postavljanje ciljeva i zadataka SP </vt:lpstr>
      <vt:lpstr>CILJEVI</vt:lpstr>
      <vt:lpstr>CILJEVI</vt:lpstr>
      <vt:lpstr>CILJEVI  - primeri loše formulisanih i dobro formulisanih -  </vt:lpstr>
      <vt:lpstr>CILJEVI </vt:lpstr>
      <vt:lpstr>ZADACI</vt:lpstr>
      <vt:lpstr>ZADACI</vt:lpstr>
      <vt:lpstr>ZADACI</vt:lpstr>
      <vt:lpstr> Struktura i kultura organizacije  1. značaj strukture i kulture organizacije 3. identifikovanje strukture organizacije    </vt:lpstr>
      <vt:lpstr>STRUKTURA, ULOGE I ODGOVORNOSTI</vt:lpstr>
      <vt:lpstr>KULTURA ORGANIZACIJE</vt:lpstr>
      <vt:lpstr>Komunikacija  1. proces i kanali interne komunikacije 2. proces i kanali eksterne komunikacije   Vreme za vežbe: A. interna - protokol / pravilnik o internoj komunikaciji (30’) B. eksterna komunikacija:  mapiranje ciljanih javnosti (20’) kanali, formati i načini eksterne komunikacije  (40’)</vt:lpstr>
      <vt:lpstr>Interna komunikacija</vt:lpstr>
      <vt:lpstr>Eksterna komunikacija</vt:lpstr>
      <vt:lpstr>Strateško budžetiranje   1. proces strateškog budžetiranja 2. struktura godišnjeg budžeta organizacije   Vreme za vežbe: A. Godišnji budžet organizacije (90') B. Strateško budžetiranje  (90')</vt:lpstr>
      <vt:lpstr>Strateško budžetiranje</vt:lpstr>
      <vt:lpstr>Strateško budžetiranje</vt:lpstr>
      <vt:lpstr>Monitoring i evaluacija   1. značaj monitoringa i evaluacije i razlika između ova dva pojma 2. osnovna znanja o indikatorima 3. formulisanje indikatore uspešnosti za SP    Vreme za vežbe 90’ - 120’ </vt:lpstr>
      <vt:lpstr>MONITORING I EVALUACIJA</vt:lpstr>
      <vt:lpstr>MONITORING</vt:lpstr>
      <vt:lpstr>EVALUACIJA</vt:lpstr>
      <vt:lpstr>MONITORING I EVALUACIJA</vt:lpstr>
      <vt:lpstr>STRUKTURA STRATEŠKOG PLANA  - preostali elementi-  </vt:lpstr>
      <vt:lpstr>ZA VIŠE INFORMACIJA POSETITE SAJT RESURS CENTRA RC.GRADJANSKE.ORG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STRATEŠKO PLANIRANJE </dc:title>
  <dc:creator>Milica</dc:creator>
  <cp:lastModifiedBy>Teodora Zahirovic</cp:lastModifiedBy>
  <cp:revision>1</cp:revision>
  <dcterms:created xsi:type="dcterms:W3CDTF">2019-06-13T11:01:59Z</dcterms:created>
  <dcterms:modified xsi:type="dcterms:W3CDTF">2022-06-08T13:44:09Z</dcterms:modified>
</cp:coreProperties>
</file>