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1" roundtripDataSignature="AMtx7mgpM9Gp18NnUUF6SboR0yXzs8VG0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40" orient="horz"/>
        <p:guide pos="57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" name="Google Shape;7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30040dd77e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130040dd77e_0_1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30040dd77e_0_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2" name="Google Shape;142;g130040dd77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130040dd77e_0_4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30040dd77e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130040dd77e_0_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30040dd77e_0_7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2" name="Google Shape;172;g130040dd77e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130040dd77e_0_7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30040dd77e_0_8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0" name="Google Shape;180;g130040dd77e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g130040dd77e_0_8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30040dd77e_0_1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8" name="Google Shape;188;g130040dd77e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130040dd77e_0_15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30040dd77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130040dd77e_0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30040dd77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g130040dd77e_0_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30040dd77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130040dd77e_0_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30040dd77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130040dd77e_0_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0040dd77e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130040dd77e_0_1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30040dd77e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130040dd77e_0_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30040dd77e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130040dd77e_0_1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30040dd77e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130040dd77e_0_1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3"/>
          <p:cNvSpPr txBox="1"/>
          <p:nvPr>
            <p:ph type="ctrTitle"/>
          </p:nvPr>
        </p:nvSpPr>
        <p:spPr>
          <a:xfrm>
            <a:off x="1371600" y="3195638"/>
            <a:ext cx="15544800" cy="22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7" name="Google Shape;17;p33"/>
          <p:cNvSpPr txBox="1"/>
          <p:nvPr>
            <p:ph idx="1" type="subTitle"/>
          </p:nvPr>
        </p:nvSpPr>
        <p:spPr>
          <a:xfrm>
            <a:off x="2743200" y="5829300"/>
            <a:ext cx="128016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775" lIns="167625" spcFirstLastPara="1" rIns="167625" wrap="square" tIns="83775">
            <a:normAutofit/>
          </a:bodyPr>
          <a:lstStyle>
            <a:lvl1pPr lv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59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51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888888"/>
              </a:buClr>
              <a:buSzPts val="4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3"/>
          <p:cNvSpPr txBox="1"/>
          <p:nvPr>
            <p:ph idx="10" type="dt"/>
          </p:nvPr>
        </p:nvSpPr>
        <p:spPr>
          <a:xfrm>
            <a:off x="914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9" name="Google Shape;19;p33"/>
          <p:cNvSpPr txBox="1"/>
          <p:nvPr>
            <p:ph idx="11" type="ftr"/>
          </p:nvPr>
        </p:nvSpPr>
        <p:spPr>
          <a:xfrm>
            <a:off x="6248400" y="9534525"/>
            <a:ext cx="5791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0" name="Google Shape;20;p33"/>
          <p:cNvSpPr txBox="1"/>
          <p:nvPr>
            <p:ph idx="12" type="sldNum"/>
          </p:nvPr>
        </p:nvSpPr>
        <p:spPr>
          <a:xfrm>
            <a:off x="13106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3"/>
          <p:cNvSpPr txBox="1"/>
          <p:nvPr>
            <p:ph type="title"/>
          </p:nvPr>
        </p:nvSpPr>
        <p:spPr>
          <a:xfrm rot="5400000">
            <a:off x="10927499" y="2743256"/>
            <a:ext cx="8777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73" name="Google Shape;73;p43"/>
          <p:cNvSpPr txBox="1"/>
          <p:nvPr>
            <p:ph idx="1" type="body"/>
          </p:nvPr>
        </p:nvSpPr>
        <p:spPr>
          <a:xfrm rot="5400000">
            <a:off x="2545501" y="-1219142"/>
            <a:ext cx="8777400" cy="120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83775" lIns="167625" spcFirstLastPara="1" rIns="167625" wrap="square" tIns="83775">
            <a:normAutofit/>
          </a:bodyPr>
          <a:lstStyle>
            <a:lvl1pPr indent="-43815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1pPr>
            <a:lvl2pPr indent="-43815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–"/>
              <a:defRPr/>
            </a:lvl2pPr>
            <a:lvl3pPr indent="-43815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3pPr>
            <a:lvl4pPr indent="-43815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–"/>
              <a:defRPr/>
            </a:lvl4pPr>
            <a:lvl5pPr indent="-43815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»"/>
              <a:defRPr/>
            </a:lvl5pPr>
            <a:lvl6pPr indent="-43815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6pPr>
            <a:lvl7pPr indent="-43815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7pPr>
            <a:lvl8pPr indent="-43815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8pPr>
            <a:lvl9pPr indent="-43815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9pPr>
          </a:lstStyle>
          <a:p/>
        </p:txBody>
      </p:sp>
      <p:sp>
        <p:nvSpPr>
          <p:cNvPr id="74" name="Google Shape;74;p43"/>
          <p:cNvSpPr txBox="1"/>
          <p:nvPr>
            <p:ph idx="10" type="dt"/>
          </p:nvPr>
        </p:nvSpPr>
        <p:spPr>
          <a:xfrm>
            <a:off x="914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75" name="Google Shape;75;p43"/>
          <p:cNvSpPr txBox="1"/>
          <p:nvPr>
            <p:ph idx="11" type="ftr"/>
          </p:nvPr>
        </p:nvSpPr>
        <p:spPr>
          <a:xfrm>
            <a:off x="6248400" y="9534525"/>
            <a:ext cx="5791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76" name="Google Shape;76;p43"/>
          <p:cNvSpPr txBox="1"/>
          <p:nvPr>
            <p:ph idx="12" type="sldNum"/>
          </p:nvPr>
        </p:nvSpPr>
        <p:spPr>
          <a:xfrm>
            <a:off x="13106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4"/>
          <p:cNvSpPr txBox="1"/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3" name="Google Shape;23;p34"/>
          <p:cNvSpPr txBox="1"/>
          <p:nvPr>
            <p:ph idx="1" type="body"/>
          </p:nvPr>
        </p:nvSpPr>
        <p:spPr>
          <a:xfrm>
            <a:off x="914400" y="2400300"/>
            <a:ext cx="164592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83775" lIns="167625" spcFirstLastPara="1" rIns="167625" wrap="square" tIns="83775">
            <a:normAutofit/>
          </a:bodyPr>
          <a:lstStyle>
            <a:lvl1pPr indent="-43815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1pPr>
            <a:lvl2pPr indent="-43815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–"/>
              <a:defRPr/>
            </a:lvl2pPr>
            <a:lvl3pPr indent="-43815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3pPr>
            <a:lvl4pPr indent="-43815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–"/>
              <a:defRPr/>
            </a:lvl4pPr>
            <a:lvl5pPr indent="-43815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»"/>
              <a:defRPr/>
            </a:lvl5pPr>
            <a:lvl6pPr indent="-43815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6pPr>
            <a:lvl7pPr indent="-43815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7pPr>
            <a:lvl8pPr indent="-43815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8pPr>
            <a:lvl9pPr indent="-43815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9pPr>
          </a:lstStyle>
          <a:p/>
        </p:txBody>
      </p:sp>
      <p:sp>
        <p:nvSpPr>
          <p:cNvPr id="24" name="Google Shape;24;p34"/>
          <p:cNvSpPr txBox="1"/>
          <p:nvPr>
            <p:ph idx="10" type="dt"/>
          </p:nvPr>
        </p:nvSpPr>
        <p:spPr>
          <a:xfrm>
            <a:off x="914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5" name="Google Shape;25;p34"/>
          <p:cNvSpPr txBox="1"/>
          <p:nvPr>
            <p:ph idx="11" type="ftr"/>
          </p:nvPr>
        </p:nvSpPr>
        <p:spPr>
          <a:xfrm>
            <a:off x="6248400" y="9534525"/>
            <a:ext cx="5791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6" name="Google Shape;26;p34"/>
          <p:cNvSpPr txBox="1"/>
          <p:nvPr>
            <p:ph idx="12" type="sldNum"/>
          </p:nvPr>
        </p:nvSpPr>
        <p:spPr>
          <a:xfrm>
            <a:off x="13106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6"/>
          <p:cNvSpPr txBox="1"/>
          <p:nvPr>
            <p:ph type="title"/>
          </p:nvPr>
        </p:nvSpPr>
        <p:spPr>
          <a:xfrm>
            <a:off x="1444626" y="6610350"/>
            <a:ext cx="15544800" cy="20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83775" lIns="167625" spcFirstLastPara="1" rIns="167625" wrap="square" tIns="837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Calibri"/>
              <a:buNone/>
              <a:defRPr b="1" sz="73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29" name="Google Shape;29;p36"/>
          <p:cNvSpPr txBox="1"/>
          <p:nvPr>
            <p:ph idx="1" type="body"/>
          </p:nvPr>
        </p:nvSpPr>
        <p:spPr>
          <a:xfrm>
            <a:off x="1444626" y="4360069"/>
            <a:ext cx="15544800" cy="2250300"/>
          </a:xfrm>
          <a:prstGeom prst="rect">
            <a:avLst/>
          </a:prstGeom>
          <a:noFill/>
          <a:ln>
            <a:noFill/>
          </a:ln>
        </p:spPr>
        <p:txBody>
          <a:bodyPr anchorCtr="0" anchor="b" bIns="83775" lIns="167625" spcFirstLastPara="1" rIns="167625" wrap="square" tIns="837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 sz="37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300"/>
              <a:buNone/>
              <a:defRPr sz="33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900"/>
              <a:buNone/>
              <a:defRPr sz="29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2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6"/>
          <p:cNvSpPr txBox="1"/>
          <p:nvPr>
            <p:ph idx="10" type="dt"/>
          </p:nvPr>
        </p:nvSpPr>
        <p:spPr>
          <a:xfrm>
            <a:off x="914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31" name="Google Shape;31;p36"/>
          <p:cNvSpPr txBox="1"/>
          <p:nvPr>
            <p:ph idx="11" type="ftr"/>
          </p:nvPr>
        </p:nvSpPr>
        <p:spPr>
          <a:xfrm>
            <a:off x="6248400" y="9534525"/>
            <a:ext cx="5791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32" name="Google Shape;32;p36"/>
          <p:cNvSpPr txBox="1"/>
          <p:nvPr>
            <p:ph idx="12" type="sldNum"/>
          </p:nvPr>
        </p:nvSpPr>
        <p:spPr>
          <a:xfrm>
            <a:off x="13106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 type="twoTxTwoObj">
  <p:cSld name="TWO_OBJECTS_WITH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7"/>
          <p:cNvSpPr txBox="1"/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35" name="Google Shape;35;p37"/>
          <p:cNvSpPr txBox="1"/>
          <p:nvPr>
            <p:ph idx="1" type="body"/>
          </p:nvPr>
        </p:nvSpPr>
        <p:spPr>
          <a:xfrm>
            <a:off x="914400" y="2302670"/>
            <a:ext cx="8080500" cy="959700"/>
          </a:xfrm>
          <a:prstGeom prst="rect">
            <a:avLst/>
          </a:prstGeom>
          <a:noFill/>
          <a:ln>
            <a:noFill/>
          </a:ln>
        </p:spPr>
        <p:txBody>
          <a:bodyPr anchorCtr="0" anchor="b" bIns="83775" lIns="167625" spcFirstLastPara="1" rIns="167625" wrap="square" tIns="837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b="1" sz="4400"/>
            </a:lvl1pPr>
            <a:lvl2pPr indent="-228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b="1" sz="3700"/>
            </a:lvl2pPr>
            <a:lvl3pPr indent="-2286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b="1" sz="33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9pPr>
          </a:lstStyle>
          <a:p/>
        </p:txBody>
      </p:sp>
      <p:sp>
        <p:nvSpPr>
          <p:cNvPr id="36" name="Google Shape;36;p37"/>
          <p:cNvSpPr txBox="1"/>
          <p:nvPr>
            <p:ph idx="2" type="body"/>
          </p:nvPr>
        </p:nvSpPr>
        <p:spPr>
          <a:xfrm>
            <a:off x="914400" y="3262313"/>
            <a:ext cx="8080500" cy="5926800"/>
          </a:xfrm>
          <a:prstGeom prst="rect">
            <a:avLst/>
          </a:prstGeom>
          <a:noFill/>
          <a:ln>
            <a:noFill/>
          </a:ln>
        </p:spPr>
        <p:txBody>
          <a:bodyPr anchorCtr="0" anchor="t" bIns="83775" lIns="167625" spcFirstLastPara="1" rIns="167625" wrap="square" tIns="83775">
            <a:normAutofit/>
          </a:bodyPr>
          <a:lstStyle>
            <a:lvl1pPr indent="-5080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  <a:defRPr sz="4400"/>
            </a:lvl1pPr>
            <a:lvl2pPr indent="-46355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–"/>
              <a:defRPr sz="3700"/>
            </a:lvl2pPr>
            <a:lvl3pPr indent="-43815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3pPr>
            <a:lvl4pPr indent="-41275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Char char="–"/>
              <a:defRPr sz="2900"/>
            </a:lvl4pPr>
            <a:lvl5pPr indent="-41275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Char char="»"/>
              <a:defRPr sz="2900"/>
            </a:lvl5pPr>
            <a:lvl6pPr indent="-41275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6pPr>
            <a:lvl7pPr indent="-41275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7pPr>
            <a:lvl8pPr indent="-41275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8pPr>
            <a:lvl9pPr indent="-412750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9pPr>
          </a:lstStyle>
          <a:p/>
        </p:txBody>
      </p:sp>
      <p:sp>
        <p:nvSpPr>
          <p:cNvPr id="37" name="Google Shape;37;p37"/>
          <p:cNvSpPr txBox="1"/>
          <p:nvPr>
            <p:ph idx="3" type="body"/>
          </p:nvPr>
        </p:nvSpPr>
        <p:spPr>
          <a:xfrm>
            <a:off x="9290050" y="2302670"/>
            <a:ext cx="8083500" cy="959700"/>
          </a:xfrm>
          <a:prstGeom prst="rect">
            <a:avLst/>
          </a:prstGeom>
          <a:noFill/>
          <a:ln>
            <a:noFill/>
          </a:ln>
        </p:spPr>
        <p:txBody>
          <a:bodyPr anchorCtr="0" anchor="b" bIns="83775" lIns="167625" spcFirstLastPara="1" rIns="167625" wrap="square" tIns="837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b="1" sz="4400"/>
            </a:lvl1pPr>
            <a:lvl2pPr indent="-228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b="1" sz="3700"/>
            </a:lvl2pPr>
            <a:lvl3pPr indent="-2286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b="1" sz="33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b="1" sz="2900"/>
            </a:lvl9pPr>
          </a:lstStyle>
          <a:p/>
        </p:txBody>
      </p:sp>
      <p:sp>
        <p:nvSpPr>
          <p:cNvPr id="38" name="Google Shape;38;p37"/>
          <p:cNvSpPr txBox="1"/>
          <p:nvPr>
            <p:ph idx="4" type="body"/>
          </p:nvPr>
        </p:nvSpPr>
        <p:spPr>
          <a:xfrm>
            <a:off x="9290050" y="3262313"/>
            <a:ext cx="8083500" cy="5926800"/>
          </a:xfrm>
          <a:prstGeom prst="rect">
            <a:avLst/>
          </a:prstGeom>
          <a:noFill/>
          <a:ln>
            <a:noFill/>
          </a:ln>
        </p:spPr>
        <p:txBody>
          <a:bodyPr anchorCtr="0" anchor="t" bIns="83775" lIns="167625" spcFirstLastPara="1" rIns="167625" wrap="square" tIns="83775">
            <a:normAutofit/>
          </a:bodyPr>
          <a:lstStyle>
            <a:lvl1pPr indent="-5080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  <a:defRPr sz="4400"/>
            </a:lvl1pPr>
            <a:lvl2pPr indent="-46355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–"/>
              <a:defRPr sz="3700"/>
            </a:lvl2pPr>
            <a:lvl3pPr indent="-43815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 sz="3300"/>
            </a:lvl3pPr>
            <a:lvl4pPr indent="-41275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Char char="–"/>
              <a:defRPr sz="2900"/>
            </a:lvl4pPr>
            <a:lvl5pPr indent="-41275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Char char="»"/>
              <a:defRPr sz="2900"/>
            </a:lvl5pPr>
            <a:lvl6pPr indent="-41275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6pPr>
            <a:lvl7pPr indent="-41275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7pPr>
            <a:lvl8pPr indent="-41275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8pPr>
            <a:lvl9pPr indent="-412750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2900"/>
            </a:lvl9pPr>
          </a:lstStyle>
          <a:p/>
        </p:txBody>
      </p:sp>
      <p:sp>
        <p:nvSpPr>
          <p:cNvPr id="39" name="Google Shape;39;p37"/>
          <p:cNvSpPr txBox="1"/>
          <p:nvPr>
            <p:ph idx="10" type="dt"/>
          </p:nvPr>
        </p:nvSpPr>
        <p:spPr>
          <a:xfrm>
            <a:off x="914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40" name="Google Shape;40;p37"/>
          <p:cNvSpPr txBox="1"/>
          <p:nvPr>
            <p:ph idx="11" type="ftr"/>
          </p:nvPr>
        </p:nvSpPr>
        <p:spPr>
          <a:xfrm>
            <a:off x="6248400" y="9534525"/>
            <a:ext cx="5791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41" name="Google Shape;41;p37"/>
          <p:cNvSpPr txBox="1"/>
          <p:nvPr>
            <p:ph idx="12" type="sldNum"/>
          </p:nvPr>
        </p:nvSpPr>
        <p:spPr>
          <a:xfrm>
            <a:off x="13106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titleOnly">
  <p:cSld name="TITLE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8"/>
          <p:cNvSpPr txBox="1"/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44" name="Google Shape;44;p38"/>
          <p:cNvSpPr txBox="1"/>
          <p:nvPr>
            <p:ph idx="10" type="dt"/>
          </p:nvPr>
        </p:nvSpPr>
        <p:spPr>
          <a:xfrm>
            <a:off x="914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45" name="Google Shape;45;p38"/>
          <p:cNvSpPr txBox="1"/>
          <p:nvPr>
            <p:ph idx="11" type="ftr"/>
          </p:nvPr>
        </p:nvSpPr>
        <p:spPr>
          <a:xfrm>
            <a:off x="6248400" y="9534525"/>
            <a:ext cx="5791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46" name="Google Shape;46;p38"/>
          <p:cNvSpPr txBox="1"/>
          <p:nvPr>
            <p:ph idx="12" type="sldNum"/>
          </p:nvPr>
        </p:nvSpPr>
        <p:spPr>
          <a:xfrm>
            <a:off x="13106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9"/>
          <p:cNvSpPr txBox="1"/>
          <p:nvPr>
            <p:ph idx="10" type="dt"/>
          </p:nvPr>
        </p:nvSpPr>
        <p:spPr>
          <a:xfrm>
            <a:off x="914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49" name="Google Shape;49;p39"/>
          <p:cNvSpPr txBox="1"/>
          <p:nvPr>
            <p:ph idx="11" type="ftr"/>
          </p:nvPr>
        </p:nvSpPr>
        <p:spPr>
          <a:xfrm>
            <a:off x="6248400" y="9534525"/>
            <a:ext cx="5791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50" name="Google Shape;50;p39"/>
          <p:cNvSpPr txBox="1"/>
          <p:nvPr>
            <p:ph idx="12" type="sldNum"/>
          </p:nvPr>
        </p:nvSpPr>
        <p:spPr>
          <a:xfrm>
            <a:off x="13106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0"/>
          <p:cNvSpPr txBox="1"/>
          <p:nvPr>
            <p:ph type="title"/>
          </p:nvPr>
        </p:nvSpPr>
        <p:spPr>
          <a:xfrm>
            <a:off x="914400" y="409575"/>
            <a:ext cx="6016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83775" lIns="167625" spcFirstLastPara="1" rIns="167625" wrap="square" tIns="837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None/>
              <a:defRPr b="1" sz="3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53" name="Google Shape;53;p40"/>
          <p:cNvSpPr txBox="1"/>
          <p:nvPr>
            <p:ph idx="1" type="body"/>
          </p:nvPr>
        </p:nvSpPr>
        <p:spPr>
          <a:xfrm>
            <a:off x="7150100" y="409575"/>
            <a:ext cx="10223400" cy="87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83775" lIns="167625" spcFirstLastPara="1" rIns="167625" wrap="square" tIns="83775">
            <a:normAutofit/>
          </a:bodyPr>
          <a:lstStyle>
            <a:lvl1pPr indent="-60325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900"/>
              <a:buChar char="•"/>
              <a:defRPr sz="5900"/>
            </a:lvl1pPr>
            <a:lvl2pPr indent="-55245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100"/>
              <a:buChar char="–"/>
              <a:defRPr sz="5100"/>
            </a:lvl2pPr>
            <a:lvl3pPr indent="-508000" lvl="2" marL="1371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  <a:defRPr sz="4400"/>
            </a:lvl3pPr>
            <a:lvl4pPr indent="-46355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–"/>
              <a:defRPr sz="3700"/>
            </a:lvl4pPr>
            <a:lvl5pPr indent="-46355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»"/>
              <a:defRPr sz="3700"/>
            </a:lvl5pPr>
            <a:lvl6pPr indent="-46355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 sz="3700"/>
            </a:lvl6pPr>
            <a:lvl7pPr indent="-46355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 sz="3700"/>
            </a:lvl7pPr>
            <a:lvl8pPr indent="-46355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 sz="3700"/>
            </a:lvl8pPr>
            <a:lvl9pPr indent="-46355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 sz="3700"/>
            </a:lvl9pPr>
          </a:lstStyle>
          <a:p/>
        </p:txBody>
      </p:sp>
      <p:sp>
        <p:nvSpPr>
          <p:cNvPr id="54" name="Google Shape;54;p40"/>
          <p:cNvSpPr txBox="1"/>
          <p:nvPr>
            <p:ph idx="2" type="body"/>
          </p:nvPr>
        </p:nvSpPr>
        <p:spPr>
          <a:xfrm>
            <a:off x="914400" y="2152650"/>
            <a:ext cx="6016500" cy="70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83775" lIns="167625" spcFirstLastPara="1" rIns="167625" wrap="square" tIns="837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4pPr>
            <a:lvl5pPr indent="-2286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5pPr>
            <a:lvl6pPr indent="-2286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6pPr>
            <a:lvl7pPr indent="-2286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7pPr>
            <a:lvl8pPr indent="-2286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8pPr>
            <a:lvl9pPr indent="-2286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9pPr>
          </a:lstStyle>
          <a:p/>
        </p:txBody>
      </p:sp>
      <p:sp>
        <p:nvSpPr>
          <p:cNvPr id="55" name="Google Shape;55;p40"/>
          <p:cNvSpPr txBox="1"/>
          <p:nvPr>
            <p:ph idx="10" type="dt"/>
          </p:nvPr>
        </p:nvSpPr>
        <p:spPr>
          <a:xfrm>
            <a:off x="914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56" name="Google Shape;56;p40"/>
          <p:cNvSpPr txBox="1"/>
          <p:nvPr>
            <p:ph idx="11" type="ftr"/>
          </p:nvPr>
        </p:nvSpPr>
        <p:spPr>
          <a:xfrm>
            <a:off x="6248400" y="9534525"/>
            <a:ext cx="5791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57" name="Google Shape;57;p40"/>
          <p:cNvSpPr txBox="1"/>
          <p:nvPr>
            <p:ph idx="12" type="sldNum"/>
          </p:nvPr>
        </p:nvSpPr>
        <p:spPr>
          <a:xfrm>
            <a:off x="13106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1"/>
          <p:cNvSpPr txBox="1"/>
          <p:nvPr>
            <p:ph type="title"/>
          </p:nvPr>
        </p:nvSpPr>
        <p:spPr>
          <a:xfrm>
            <a:off x="3584576" y="7200900"/>
            <a:ext cx="10972800" cy="850200"/>
          </a:xfrm>
          <a:prstGeom prst="rect">
            <a:avLst/>
          </a:prstGeom>
          <a:noFill/>
          <a:ln>
            <a:noFill/>
          </a:ln>
        </p:spPr>
        <p:txBody>
          <a:bodyPr anchorCtr="0" anchor="b" bIns="83775" lIns="167625" spcFirstLastPara="1" rIns="167625" wrap="square" tIns="837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Calibri"/>
              <a:buNone/>
              <a:defRPr b="1" sz="3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60" name="Google Shape;60;p41"/>
          <p:cNvSpPr/>
          <p:nvPr>
            <p:ph idx="2" type="pic"/>
          </p:nvPr>
        </p:nvSpPr>
        <p:spPr>
          <a:xfrm>
            <a:off x="3584576" y="919163"/>
            <a:ext cx="10972800" cy="6172200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41"/>
          <p:cNvSpPr txBox="1"/>
          <p:nvPr>
            <p:ph idx="1" type="body"/>
          </p:nvPr>
        </p:nvSpPr>
        <p:spPr>
          <a:xfrm>
            <a:off x="3584576" y="8051007"/>
            <a:ext cx="10972800" cy="12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83775" lIns="167625" spcFirstLastPara="1" rIns="167625" wrap="square" tIns="837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4pPr>
            <a:lvl5pPr indent="-2286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5pPr>
            <a:lvl6pPr indent="-22860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6pPr>
            <a:lvl7pPr indent="-22860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7pPr>
            <a:lvl8pPr indent="-22860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8pPr>
            <a:lvl9pPr indent="-22860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9pPr>
          </a:lstStyle>
          <a:p/>
        </p:txBody>
      </p:sp>
      <p:sp>
        <p:nvSpPr>
          <p:cNvPr id="62" name="Google Shape;62;p41"/>
          <p:cNvSpPr txBox="1"/>
          <p:nvPr>
            <p:ph idx="10" type="dt"/>
          </p:nvPr>
        </p:nvSpPr>
        <p:spPr>
          <a:xfrm>
            <a:off x="914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63" name="Google Shape;63;p41"/>
          <p:cNvSpPr txBox="1"/>
          <p:nvPr>
            <p:ph idx="11" type="ftr"/>
          </p:nvPr>
        </p:nvSpPr>
        <p:spPr>
          <a:xfrm>
            <a:off x="6248400" y="9534525"/>
            <a:ext cx="5791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64" name="Google Shape;64;p41"/>
          <p:cNvSpPr txBox="1"/>
          <p:nvPr>
            <p:ph idx="12" type="sldNum"/>
          </p:nvPr>
        </p:nvSpPr>
        <p:spPr>
          <a:xfrm>
            <a:off x="13106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showMasterSp="0" type="vertTx">
  <p:cSld name="VERTICAL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2"/>
          <p:cNvSpPr txBox="1"/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67" name="Google Shape;67;p42"/>
          <p:cNvSpPr txBox="1"/>
          <p:nvPr>
            <p:ph idx="1" type="body"/>
          </p:nvPr>
        </p:nvSpPr>
        <p:spPr>
          <a:xfrm rot="5400000">
            <a:off x="5749499" y="-2434801"/>
            <a:ext cx="6789000" cy="164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83775" lIns="167625" spcFirstLastPara="1" rIns="167625" wrap="square" tIns="83775">
            <a:normAutofit/>
          </a:bodyPr>
          <a:lstStyle>
            <a:lvl1pPr indent="-43815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1pPr>
            <a:lvl2pPr indent="-43815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–"/>
              <a:defRPr/>
            </a:lvl2pPr>
            <a:lvl3pPr indent="-43815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3pPr>
            <a:lvl4pPr indent="-43815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–"/>
              <a:defRPr/>
            </a:lvl4pPr>
            <a:lvl5pPr indent="-43815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»"/>
              <a:defRPr/>
            </a:lvl5pPr>
            <a:lvl6pPr indent="-43815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6pPr>
            <a:lvl7pPr indent="-43815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7pPr>
            <a:lvl8pPr indent="-43815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8pPr>
            <a:lvl9pPr indent="-43815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  <a:defRPr/>
            </a:lvl9pPr>
          </a:lstStyle>
          <a:p/>
        </p:txBody>
      </p:sp>
      <p:sp>
        <p:nvSpPr>
          <p:cNvPr id="68" name="Google Shape;68;p42"/>
          <p:cNvSpPr txBox="1"/>
          <p:nvPr>
            <p:ph idx="10" type="dt"/>
          </p:nvPr>
        </p:nvSpPr>
        <p:spPr>
          <a:xfrm>
            <a:off x="914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69" name="Google Shape;69;p42"/>
          <p:cNvSpPr txBox="1"/>
          <p:nvPr>
            <p:ph idx="11" type="ftr"/>
          </p:nvPr>
        </p:nvSpPr>
        <p:spPr>
          <a:xfrm>
            <a:off x="6248400" y="9534525"/>
            <a:ext cx="5791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70" name="Google Shape;70;p42"/>
          <p:cNvSpPr txBox="1"/>
          <p:nvPr>
            <p:ph idx="12" type="sldNum"/>
          </p:nvPr>
        </p:nvSpPr>
        <p:spPr>
          <a:xfrm>
            <a:off x="13106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 amt="7000"/>
          </a:blip>
          <a:tile algn="tl" flip="none" tx="-527050" sx="100000" ty="0" sy="100000"/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/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Calibri"/>
              <a:buNone/>
              <a:defRPr b="0" i="0" sz="8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2"/>
          <p:cNvSpPr txBox="1"/>
          <p:nvPr>
            <p:ph idx="1" type="body"/>
          </p:nvPr>
        </p:nvSpPr>
        <p:spPr>
          <a:xfrm>
            <a:off x="914400" y="2400300"/>
            <a:ext cx="164592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83775" lIns="167625" spcFirstLastPara="1" rIns="167625" wrap="square" tIns="83775">
            <a:normAutofit/>
          </a:bodyPr>
          <a:lstStyle>
            <a:lvl1pPr indent="-6032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Arial"/>
              <a:buChar char="•"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5245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Arial"/>
              <a:buChar char="–"/>
              <a:defRPr b="0" i="0" sz="5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508000" lvl="2" marL="137160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63550" lvl="3" marL="1828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b="0" i="0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63550" lvl="4" marL="2286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»"/>
              <a:defRPr b="0" i="0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63550" lvl="5" marL="2743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63550" lvl="6" marL="3200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63550" lvl="7" marL="3657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63550" lvl="8" marL="4114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2"/>
          <p:cNvSpPr txBox="1"/>
          <p:nvPr>
            <p:ph idx="10" type="dt"/>
          </p:nvPr>
        </p:nvSpPr>
        <p:spPr>
          <a:xfrm>
            <a:off x="914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2"/>
          <p:cNvSpPr txBox="1"/>
          <p:nvPr>
            <p:ph idx="11" type="ftr"/>
          </p:nvPr>
        </p:nvSpPr>
        <p:spPr>
          <a:xfrm>
            <a:off x="6248400" y="9534525"/>
            <a:ext cx="5791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2"/>
          <p:cNvSpPr txBox="1"/>
          <p:nvPr>
            <p:ph idx="12" type="sldNum"/>
          </p:nvPr>
        </p:nvSpPr>
        <p:spPr>
          <a:xfrm>
            <a:off x="13106400" y="9534525"/>
            <a:ext cx="42672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"/>
          <p:cNvSpPr txBox="1"/>
          <p:nvPr>
            <p:ph type="ctrTitle"/>
          </p:nvPr>
        </p:nvSpPr>
        <p:spPr>
          <a:xfrm>
            <a:off x="1371611" y="1843323"/>
            <a:ext cx="15544800" cy="22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3775" lIns="167625" spcFirstLastPara="1" rIns="167625" wrap="square" tIns="8377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en-US"/>
            </a:br>
            <a:endParaRPr b="1">
              <a:solidFill>
                <a:srgbClr val="7F7F7F"/>
              </a:solidFill>
            </a:endParaRPr>
          </a:p>
        </p:txBody>
      </p:sp>
      <p:sp>
        <p:nvSpPr>
          <p:cNvPr id="82" name="Google Shape;82;p1"/>
          <p:cNvSpPr txBox="1"/>
          <p:nvPr>
            <p:ph idx="1" type="subTitle"/>
          </p:nvPr>
        </p:nvSpPr>
        <p:spPr>
          <a:xfrm>
            <a:off x="1655091" y="1565286"/>
            <a:ext cx="149778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83775" lIns="167625" spcFirstLastPara="1" rIns="167625" wrap="square" tIns="837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400"/>
              <a:buNone/>
            </a:pPr>
            <a:r>
              <a:rPr b="1" lang="en-US" sz="6100">
                <a:latin typeface="Arial"/>
                <a:ea typeface="Arial"/>
                <a:cs typeface="Arial"/>
                <a:sym typeface="Arial"/>
              </a:rPr>
              <a:t>ODNOSI SA MEDIJIMA</a:t>
            </a:r>
            <a:endParaRPr b="1" sz="6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333" y="7570475"/>
            <a:ext cx="14995641" cy="26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92975" y="3714886"/>
            <a:ext cx="4608358" cy="3071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30040dd77e_0_149"/>
          <p:cNvSpPr txBox="1"/>
          <p:nvPr/>
        </p:nvSpPr>
        <p:spPr>
          <a:xfrm>
            <a:off x="1144800" y="3205175"/>
            <a:ext cx="16027200" cy="45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200" u="sng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3200" u="sng">
                <a:solidFill>
                  <a:schemeClr val="dk1"/>
                </a:solidFill>
              </a:rPr>
              <a:t>!!! ZABORAVITE NA JEZIK KOJIM SE OBRAĆATE DONATORIMA !!!</a:t>
            </a:r>
            <a:endParaRPr b="1" sz="3200" u="sng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200" u="sng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</a:rPr>
              <a:t>Pišite i govorite “ljudskim, običnim jezikom” - izbegavajte po svaku cenu žargone, tehničke izraze, “NVO jezik”.</a:t>
            </a:r>
            <a:endParaRPr sz="3200">
              <a:solidFill>
                <a:schemeClr val="dk1"/>
              </a:solidFill>
            </a:endParaRPr>
          </a:p>
          <a:p>
            <a:pPr indent="0" lvl="0" marL="6858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400" u="sng">
              <a:solidFill>
                <a:schemeClr val="dk1"/>
              </a:solidFill>
            </a:endParaRPr>
          </a:p>
          <a:p>
            <a:pPr indent="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39" name="Google Shape;139;g130040dd77e_0_149"/>
          <p:cNvSpPr txBox="1"/>
          <p:nvPr/>
        </p:nvSpPr>
        <p:spPr>
          <a:xfrm>
            <a:off x="5772150" y="1185863"/>
            <a:ext cx="6769800" cy="969600"/>
          </a:xfrm>
          <a:prstGeom prst="rect">
            <a:avLst/>
          </a:prstGeom>
          <a:solidFill>
            <a:srgbClr val="B9CDE5"/>
          </a:solidFill>
          <a:ln cap="flat" cmpd="sng" w="762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5400"/>
              <a:buFont typeface="Calibri"/>
              <a:buNone/>
            </a:pPr>
            <a:r>
              <a:rPr b="1" lang="en-US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SAVETI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30040dd77e_0_49"/>
          <p:cNvSpPr txBox="1"/>
          <p:nvPr/>
        </p:nvSpPr>
        <p:spPr>
          <a:xfrm>
            <a:off x="1583531" y="3848100"/>
            <a:ext cx="7148700" cy="3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/>
          </a:bodyPr>
          <a:lstStyle/>
          <a:p>
            <a:pPr indent="-520700" lvl="0" marL="520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Saopštenje (u .docx formatu)</a:t>
            </a:r>
            <a:endParaRPr sz="2100">
              <a:solidFill>
                <a:schemeClr val="dk1"/>
              </a:solidFill>
            </a:endParaRPr>
          </a:p>
          <a:p>
            <a:pPr indent="-5207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Fotografije </a:t>
            </a:r>
            <a:endParaRPr sz="2100">
              <a:solidFill>
                <a:schemeClr val="dk1"/>
              </a:solidFill>
            </a:endParaRPr>
          </a:p>
          <a:p>
            <a:pPr indent="-5207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Video materijal</a:t>
            </a:r>
            <a:endParaRPr sz="2100">
              <a:solidFill>
                <a:schemeClr val="dk1"/>
              </a:solidFill>
            </a:endParaRPr>
          </a:p>
          <a:p>
            <a:pPr indent="-5207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Kontakti (telefoni, mailovi, web)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46" name="Google Shape;146;g130040dd77e_0_49"/>
          <p:cNvSpPr txBox="1"/>
          <p:nvPr/>
        </p:nvSpPr>
        <p:spPr>
          <a:xfrm>
            <a:off x="9791700" y="3843338"/>
            <a:ext cx="7151100" cy="4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600"/>
              <a:buFont typeface="Calibri"/>
              <a:buNone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 kit se šalje:</a:t>
            </a:r>
            <a:endParaRPr sz="2100">
              <a:solidFill>
                <a:schemeClr val="dk1"/>
              </a:solidFill>
            </a:endParaRPr>
          </a:p>
          <a:p>
            <a:pPr indent="-228600" lvl="0" marL="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unapred određenu media listu</a:t>
            </a:r>
            <a:endParaRPr sz="2100">
              <a:solidFill>
                <a:schemeClr val="dk1"/>
              </a:solidFill>
            </a:endParaRPr>
          </a:p>
          <a:p>
            <a:pPr indent="-228600" lvl="0" marL="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Napraviti i održavati listu mail adresa (word, exel…)</a:t>
            </a:r>
            <a:endParaRPr sz="2100">
              <a:solidFill>
                <a:schemeClr val="dk1"/>
              </a:solidFill>
            </a:endParaRPr>
          </a:p>
          <a:p>
            <a:pPr indent="-228600" lvl="0" marL="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BCC</a:t>
            </a: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maila</a:t>
            </a:r>
            <a:endParaRPr sz="2100">
              <a:solidFill>
                <a:schemeClr val="dk1"/>
              </a:solidFill>
            </a:endParaRPr>
          </a:p>
          <a:p>
            <a:pPr indent="-228600" lvl="0" marL="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Veličina maila do 10MB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47" name="Google Shape;147;g130040dd77e_0_49"/>
          <p:cNvSpPr txBox="1"/>
          <p:nvPr/>
        </p:nvSpPr>
        <p:spPr>
          <a:xfrm>
            <a:off x="5772150" y="1185863"/>
            <a:ext cx="6769800" cy="969600"/>
          </a:xfrm>
          <a:prstGeom prst="rect">
            <a:avLst/>
          </a:prstGeom>
          <a:solidFill>
            <a:srgbClr val="B9CDE5"/>
          </a:solidFill>
          <a:ln cap="flat" cmpd="sng" w="762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5400"/>
              <a:buFont typeface="Calibri"/>
              <a:buNone/>
            </a:pPr>
            <a:r>
              <a:rPr b="1" lang="en-US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 KIT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30040dd77e_0_56"/>
          <p:cNvSpPr/>
          <p:nvPr/>
        </p:nvSpPr>
        <p:spPr>
          <a:xfrm>
            <a:off x="5969793" y="2874168"/>
            <a:ext cx="6588900" cy="4752900"/>
          </a:xfrm>
          <a:prstGeom prst="ellipse">
            <a:avLst/>
          </a:prstGeom>
          <a:solidFill>
            <a:schemeClr val="lt1"/>
          </a:solidFill>
          <a:ln cap="flat" cmpd="sng" w="76200">
            <a:solidFill>
              <a:srgbClr val="B9CDE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130040dd77e_0_56"/>
          <p:cNvSpPr txBox="1"/>
          <p:nvPr>
            <p:ph type="title"/>
          </p:nvPr>
        </p:nvSpPr>
        <p:spPr>
          <a:xfrm>
            <a:off x="6641305" y="4286250"/>
            <a:ext cx="53127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137150" spcFirstLastPara="1" rIns="137150" wrap="square" tIns="6855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Calibri"/>
              <a:buNone/>
            </a:pPr>
            <a:r>
              <a:rPr b="1" i="0" lang="en-US" sz="6000" u="none">
                <a:latin typeface="Calibri"/>
                <a:ea typeface="Calibri"/>
                <a:cs typeface="Calibri"/>
                <a:sym typeface="Calibri"/>
              </a:rPr>
              <a:t>Šta čini dobru fotku/video?</a:t>
            </a:r>
            <a:endParaRPr/>
          </a:p>
        </p:txBody>
      </p:sp>
      <p:sp>
        <p:nvSpPr>
          <p:cNvPr id="154" name="Google Shape;154;g130040dd77e_0_56"/>
          <p:cNvSpPr txBox="1"/>
          <p:nvPr>
            <p:ph idx="1" type="body"/>
          </p:nvPr>
        </p:nvSpPr>
        <p:spPr>
          <a:xfrm>
            <a:off x="595313" y="1423988"/>
            <a:ext cx="3793500" cy="13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200"/>
              <a:buFont typeface="Arial"/>
              <a:buNone/>
            </a:pPr>
            <a:r>
              <a:rPr b="0" i="0" lang="en-US" sz="4200" u="none">
                <a:latin typeface="Calibri"/>
                <a:ea typeface="Calibri"/>
                <a:cs typeface="Calibri"/>
                <a:sym typeface="Calibri"/>
              </a:rPr>
              <a:t>Da zaintrigira i privuče pažnju</a:t>
            </a:r>
            <a:endParaRPr sz="4200"/>
          </a:p>
          <a:p>
            <a:pPr indent="0" lvl="0" marL="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0" i="0" sz="4200" u="none">
              <a:latin typeface="Calibri"/>
              <a:ea typeface="Calibri"/>
              <a:cs typeface="Calibri"/>
              <a:sym typeface="Calibri"/>
            </a:endParaRPr>
          </a:p>
          <a:p>
            <a:pPr indent="-215900" lvl="0" marL="5207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0" i="0" sz="4200" u="non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g130040dd77e_0_56"/>
          <p:cNvSpPr txBox="1"/>
          <p:nvPr/>
        </p:nvSpPr>
        <p:spPr>
          <a:xfrm>
            <a:off x="14113668" y="1719263"/>
            <a:ext cx="4046100" cy="8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 fontScale="250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50"/>
              <a:buFont typeface="Calibri"/>
              <a:buNone/>
            </a:pPr>
            <a:r>
              <a:rPr b="0" i="0" lang="en-US" sz="16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Fokus</a:t>
            </a:r>
            <a:endParaRPr sz="16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g130040dd77e_0_56"/>
          <p:cNvSpPr txBox="1"/>
          <p:nvPr/>
        </p:nvSpPr>
        <p:spPr>
          <a:xfrm>
            <a:off x="804863" y="3145631"/>
            <a:ext cx="2926500" cy="15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 fontScale="25000" lnSpcReduction="20000"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27056"/>
              <a:buFont typeface="Calibri"/>
              <a:buNone/>
            </a:pPr>
            <a:r>
              <a:rPr b="0" i="0" lang="en-US" sz="15522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ispriča priču</a:t>
            </a:r>
            <a:endParaRPr sz="13422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g130040dd77e_0_56"/>
          <p:cNvSpPr txBox="1"/>
          <p:nvPr/>
        </p:nvSpPr>
        <p:spPr>
          <a:xfrm>
            <a:off x="100013" y="4860131"/>
            <a:ext cx="3790800" cy="21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 fontScale="77500" lnSpcReduction="20000"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84435"/>
              <a:buFont typeface="Calibri"/>
              <a:buNone/>
            </a:pPr>
            <a:r>
              <a:rPr b="0" i="0" lang="en-US" sz="4974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pokazuje ljude i/ili događaj</a:t>
            </a:r>
            <a:endParaRPr sz="2874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130040dd77e_0_56"/>
          <p:cNvSpPr txBox="1"/>
          <p:nvPr/>
        </p:nvSpPr>
        <p:spPr>
          <a:xfrm>
            <a:off x="378618" y="7558088"/>
            <a:ext cx="4043400" cy="13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 fontScale="25000" lnSpcReduction="20000"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28187"/>
              <a:buFont typeface="Calibri"/>
              <a:buNone/>
            </a:pPr>
            <a:r>
              <a:rPr b="0" i="0" lang="en-US" sz="14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ima samo jednu poruku</a:t>
            </a:r>
            <a:endParaRPr sz="14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g130040dd77e_0_56"/>
          <p:cNvSpPr txBox="1"/>
          <p:nvPr/>
        </p:nvSpPr>
        <p:spPr>
          <a:xfrm>
            <a:off x="14242256" y="3455193"/>
            <a:ext cx="4046100" cy="8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 fontScale="250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50"/>
              <a:buFont typeface="Calibri"/>
              <a:buNone/>
            </a:pPr>
            <a:r>
              <a:rPr b="0" i="0" lang="en-US" sz="16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Kadar</a:t>
            </a:r>
            <a:endParaRPr sz="16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g130040dd77e_0_56"/>
          <p:cNvSpPr txBox="1"/>
          <p:nvPr/>
        </p:nvSpPr>
        <p:spPr>
          <a:xfrm>
            <a:off x="14242256" y="5669756"/>
            <a:ext cx="4046100" cy="7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 fontScale="250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50"/>
              <a:buFont typeface="Calibri"/>
              <a:buNone/>
            </a:pPr>
            <a:r>
              <a:rPr b="0" i="0" lang="en-US" sz="16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Svetlo</a:t>
            </a:r>
            <a:endParaRPr sz="16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130040dd77e_0_56"/>
          <p:cNvSpPr txBox="1"/>
          <p:nvPr/>
        </p:nvSpPr>
        <p:spPr>
          <a:xfrm>
            <a:off x="13866018" y="7627143"/>
            <a:ext cx="4043400" cy="8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200"/>
              <a:buFont typeface="Calibri"/>
              <a:buNone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Stabilnost</a:t>
            </a:r>
            <a:endParaRPr sz="2100">
              <a:solidFill>
                <a:schemeClr val="dk1"/>
              </a:solidFill>
            </a:endParaRPr>
          </a:p>
        </p:txBody>
      </p:sp>
      <p:cxnSp>
        <p:nvCxnSpPr>
          <p:cNvPr id="162" name="Google Shape;162;g130040dd77e_0_56"/>
          <p:cNvCxnSpPr/>
          <p:nvPr/>
        </p:nvCxnSpPr>
        <p:spPr>
          <a:xfrm>
            <a:off x="4607718" y="1976438"/>
            <a:ext cx="2033700" cy="13740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rgbClr val="B9CDE5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63" name="Google Shape;163;g130040dd77e_0_56"/>
          <p:cNvCxnSpPr/>
          <p:nvPr/>
        </p:nvCxnSpPr>
        <p:spPr>
          <a:xfrm>
            <a:off x="3840956" y="3933825"/>
            <a:ext cx="2193300" cy="4761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rgbClr val="B9CDE5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64" name="Google Shape;164;g130040dd77e_0_56"/>
          <p:cNvCxnSpPr/>
          <p:nvPr/>
        </p:nvCxnSpPr>
        <p:spPr>
          <a:xfrm>
            <a:off x="4193381" y="5603081"/>
            <a:ext cx="2183400" cy="11859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rgbClr val="B9CDE5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65" name="Google Shape;165;g130040dd77e_0_56"/>
          <p:cNvCxnSpPr/>
          <p:nvPr/>
        </p:nvCxnSpPr>
        <p:spPr>
          <a:xfrm flipH="1" rot="10800000">
            <a:off x="4607718" y="7627349"/>
            <a:ext cx="2807700" cy="5832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rgbClr val="B9CDE5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66" name="Google Shape;166;g130040dd77e_0_56"/>
          <p:cNvCxnSpPr/>
          <p:nvPr/>
        </p:nvCxnSpPr>
        <p:spPr>
          <a:xfrm flipH="1" rot="10800000">
            <a:off x="12658725" y="3893249"/>
            <a:ext cx="1583400" cy="5454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rgbClr val="B9CDE5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67" name="Google Shape;167;g130040dd77e_0_56"/>
          <p:cNvCxnSpPr/>
          <p:nvPr/>
        </p:nvCxnSpPr>
        <p:spPr>
          <a:xfrm>
            <a:off x="12730163" y="5276850"/>
            <a:ext cx="1512000" cy="7719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rgbClr val="B9CDE5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68" name="Google Shape;168;g130040dd77e_0_56"/>
          <p:cNvCxnSpPr/>
          <p:nvPr/>
        </p:nvCxnSpPr>
        <p:spPr>
          <a:xfrm>
            <a:off x="11401425" y="7596188"/>
            <a:ext cx="2254800" cy="4407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rgbClr val="B9CDE5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69" name="Google Shape;169;g130040dd77e_0_56"/>
          <p:cNvCxnSpPr/>
          <p:nvPr/>
        </p:nvCxnSpPr>
        <p:spPr>
          <a:xfrm flipH="1" rot="10800000">
            <a:off x="11953875" y="2169224"/>
            <a:ext cx="2160000" cy="1116900"/>
          </a:xfrm>
          <a:prstGeom prst="bentConnector3">
            <a:avLst>
              <a:gd fmla="val 50000" name="adj1"/>
            </a:avLst>
          </a:prstGeom>
          <a:noFill/>
          <a:ln cap="flat" cmpd="sng" w="38100">
            <a:solidFill>
              <a:srgbClr val="B9CDE5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30040dd77e_0_77"/>
          <p:cNvSpPr txBox="1"/>
          <p:nvPr>
            <p:ph type="title"/>
          </p:nvPr>
        </p:nvSpPr>
        <p:spPr>
          <a:xfrm>
            <a:off x="1259681" y="607218"/>
            <a:ext cx="4524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137150" spcFirstLastPara="1" rIns="137150" wrap="square" tIns="6855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Calibri"/>
              <a:buNone/>
            </a:pPr>
            <a:r>
              <a:rPr b="1" i="0" lang="en-US" sz="6000" u="none">
                <a:latin typeface="Calibri"/>
                <a:ea typeface="Calibri"/>
                <a:cs typeface="Calibri"/>
                <a:sym typeface="Calibri"/>
              </a:rPr>
              <a:t>Fotografije</a:t>
            </a:r>
            <a:endParaRPr/>
          </a:p>
        </p:txBody>
      </p:sp>
      <p:sp>
        <p:nvSpPr>
          <p:cNvPr id="176" name="Google Shape;176;g130040dd77e_0_77"/>
          <p:cNvSpPr txBox="1"/>
          <p:nvPr/>
        </p:nvSpPr>
        <p:spPr>
          <a:xfrm>
            <a:off x="1583531" y="3848100"/>
            <a:ext cx="7148700" cy="57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/>
          </a:bodyPr>
          <a:lstStyle/>
          <a:p>
            <a:pPr indent="-520700" lvl="0" marL="520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 više od 3 u attachment. Sve više od toga šalje se wetransferom.</a:t>
            </a:r>
            <a:endParaRPr sz="2100">
              <a:solidFill>
                <a:schemeClr val="dk1"/>
              </a:solidFill>
            </a:endParaRPr>
          </a:p>
          <a:p>
            <a:pPr indent="-5207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Maksimalna rezolucija</a:t>
            </a:r>
            <a:endParaRPr sz="2100">
              <a:solidFill>
                <a:schemeClr val="dk1"/>
              </a:solidFill>
            </a:endParaRPr>
          </a:p>
          <a:p>
            <a:pPr indent="-5207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Obavezno imenovati fotografiju (naziv objekta, događaja ili ime osobe koja je na njoj)</a:t>
            </a:r>
            <a:endParaRPr sz="2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130040dd77e_0_77"/>
          <p:cNvSpPr txBox="1"/>
          <p:nvPr/>
        </p:nvSpPr>
        <p:spPr>
          <a:xfrm>
            <a:off x="9791700" y="3843338"/>
            <a:ext cx="7151100" cy="4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/>
          </a:bodyPr>
          <a:lstStyle/>
          <a:p>
            <a:pPr indent="-520700" lvl="0" marL="520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grupne i pojedinačne govornika</a:t>
            </a:r>
            <a:endParaRPr sz="2100">
              <a:solidFill>
                <a:schemeClr val="dk1"/>
              </a:solidFill>
            </a:endParaRPr>
          </a:p>
          <a:p>
            <a:pPr indent="-5207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#nofilter</a:t>
            </a:r>
            <a:endParaRPr sz="2100">
              <a:solidFill>
                <a:schemeClr val="dk1"/>
              </a:solidFill>
            </a:endParaRPr>
          </a:p>
          <a:p>
            <a:pPr indent="-5207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 slati crno-bele fotografije.</a:t>
            </a:r>
            <a:endParaRPr sz="2100">
              <a:solidFill>
                <a:schemeClr val="dk1"/>
              </a:solidFill>
            </a:endParaRPr>
          </a:p>
          <a:p>
            <a:pPr indent="-5207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Obe orijentacije</a:t>
            </a:r>
            <a:endParaRPr sz="2100">
              <a:solidFill>
                <a:schemeClr val="dk1"/>
              </a:solidFill>
            </a:endParaRPr>
          </a:p>
          <a:p>
            <a:pPr indent="-5207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Format koji se najčešće koristi je .jpg</a:t>
            </a:r>
            <a:endParaRPr sz="21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30040dd77e_0_84"/>
          <p:cNvSpPr txBox="1"/>
          <p:nvPr>
            <p:ph type="title"/>
          </p:nvPr>
        </p:nvSpPr>
        <p:spPr>
          <a:xfrm>
            <a:off x="1259681" y="607218"/>
            <a:ext cx="66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137150" spcFirstLastPara="1" rIns="137150" wrap="square" tIns="6855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Calibri"/>
              <a:buNone/>
            </a:pPr>
            <a:r>
              <a:rPr b="1" i="0" lang="en-US" sz="6000" u="none">
                <a:latin typeface="Calibri"/>
                <a:ea typeface="Calibri"/>
                <a:cs typeface="Calibri"/>
                <a:sym typeface="Calibri"/>
              </a:rPr>
              <a:t>Video materijal</a:t>
            </a:r>
            <a:endParaRPr/>
          </a:p>
        </p:txBody>
      </p:sp>
      <p:sp>
        <p:nvSpPr>
          <p:cNvPr id="184" name="Google Shape;184;g130040dd77e_0_84"/>
          <p:cNvSpPr txBox="1"/>
          <p:nvPr/>
        </p:nvSpPr>
        <p:spPr>
          <a:xfrm>
            <a:off x="1583531" y="3848100"/>
            <a:ext cx="7148700" cy="57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/>
          </a:bodyPr>
          <a:lstStyle/>
          <a:p>
            <a:pPr indent="-520700" lvl="0" marL="520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 pokušavajte da spakujete u attachment. </a:t>
            </a:r>
            <a:endParaRPr sz="2100">
              <a:solidFill>
                <a:schemeClr val="dk1"/>
              </a:solidFill>
            </a:endParaRPr>
          </a:p>
          <a:p>
            <a:pPr indent="-5207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Sve se šalje wetransferom, ne YT.</a:t>
            </a:r>
            <a:endParaRPr sz="2100">
              <a:solidFill>
                <a:schemeClr val="dk1"/>
              </a:solidFill>
            </a:endParaRPr>
          </a:p>
          <a:p>
            <a:pPr indent="-5207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Format koji se najčešće šalje je .mp4, HD rezolucija</a:t>
            </a:r>
            <a:endParaRPr sz="2100">
              <a:solidFill>
                <a:schemeClr val="dk1"/>
              </a:solidFill>
            </a:endParaRPr>
          </a:p>
          <a:p>
            <a:pPr indent="-5207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Pokrivalice i izjave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85" name="Google Shape;185;g130040dd77e_0_84"/>
          <p:cNvSpPr txBox="1"/>
          <p:nvPr/>
        </p:nvSpPr>
        <p:spPr>
          <a:xfrm>
            <a:off x="9791700" y="3843338"/>
            <a:ext cx="7151100" cy="4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rmAutofit fontScale="85000" lnSpcReduction="20000"/>
          </a:bodyPr>
          <a:lstStyle/>
          <a:p>
            <a:pPr indent="-486410" lvl="0" marL="520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Obavezno imenovati video (naziv objekta, događaja ili ime osobe koja je na njemu)</a:t>
            </a:r>
            <a:endParaRPr sz="2100">
              <a:solidFill>
                <a:schemeClr val="dk1"/>
              </a:solidFill>
            </a:endParaRPr>
          </a:p>
          <a:p>
            <a:pPr indent="-48641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Pokrivalica 30-90’’ (statična, švenk, detalji, široki kadar)</a:t>
            </a:r>
            <a:endParaRPr sz="2100">
              <a:solidFill>
                <a:schemeClr val="dk1"/>
              </a:solidFill>
            </a:endParaRPr>
          </a:p>
          <a:p>
            <a:pPr indent="-48641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Izjava ne duže od 90’’, nesečena, nemontirana </a:t>
            </a:r>
            <a:endParaRPr sz="2100">
              <a:solidFill>
                <a:schemeClr val="dk1"/>
              </a:solidFill>
            </a:endParaRPr>
          </a:p>
          <a:p>
            <a:pPr indent="-2921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3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2100" lvl="0" marL="5207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3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30040dd77e_0_155"/>
          <p:cNvSpPr txBox="1"/>
          <p:nvPr/>
        </p:nvSpPr>
        <p:spPr>
          <a:xfrm>
            <a:off x="2758950" y="2553575"/>
            <a:ext cx="12770100" cy="4094400"/>
          </a:xfrm>
          <a:prstGeom prst="rect">
            <a:avLst/>
          </a:prstGeom>
          <a:solidFill>
            <a:srgbClr val="B9CDE5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Calibri"/>
              <a:buNone/>
            </a:pPr>
            <a:r>
              <a:rPr b="1" lang="en-US" sz="6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 ljutite se na novinare kad ne prenesu vaše saopštenje/događaj, a obavezno im se zahvalite i pohvalite ih kada to urade.</a:t>
            </a:r>
            <a:endParaRPr b="1" sz="6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30040dd77e_0_5"/>
          <p:cNvSpPr/>
          <p:nvPr/>
        </p:nvSpPr>
        <p:spPr>
          <a:xfrm>
            <a:off x="6368900" y="1306025"/>
            <a:ext cx="5498100" cy="7578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g130040dd77e_0_5"/>
          <p:cNvSpPr txBox="1"/>
          <p:nvPr/>
        </p:nvSpPr>
        <p:spPr>
          <a:xfrm>
            <a:off x="5772150" y="1185863"/>
            <a:ext cx="6769800" cy="969600"/>
          </a:xfrm>
          <a:prstGeom prst="rect">
            <a:avLst/>
          </a:prstGeom>
          <a:solidFill>
            <a:srgbClr val="B9CDE5"/>
          </a:solidFill>
          <a:ln cap="flat" cmpd="sng" w="762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5400"/>
              <a:buFont typeface="Calibri"/>
              <a:buNone/>
            </a:pPr>
            <a:r>
              <a:rPr b="1" lang="en-US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Šta mediji žele?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91" name="Google Shape;91;g130040dd77e_0_5"/>
          <p:cNvSpPr txBox="1"/>
          <p:nvPr/>
        </p:nvSpPr>
        <p:spPr>
          <a:xfrm>
            <a:off x="1644625" y="3643975"/>
            <a:ext cx="150759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 u="sng">
                <a:latin typeface="Calibri"/>
                <a:ea typeface="Calibri"/>
                <a:cs typeface="Calibri"/>
                <a:sym typeface="Calibri"/>
              </a:rPr>
              <a:t>VEST</a:t>
            </a:r>
            <a:r>
              <a:rPr lang="en-US" sz="4900">
                <a:latin typeface="Calibri"/>
                <a:ea typeface="Calibri"/>
                <a:cs typeface="Calibri"/>
                <a:sym typeface="Calibri"/>
              </a:rPr>
              <a:t>: priču koju će publika da čita, gleda, sluša, prepričava, deli.</a:t>
            </a:r>
            <a:endParaRPr sz="4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30040dd77e_0_10"/>
          <p:cNvSpPr txBox="1"/>
          <p:nvPr/>
        </p:nvSpPr>
        <p:spPr>
          <a:xfrm>
            <a:off x="2250280" y="3090863"/>
            <a:ext cx="12978000" cy="53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Zanimljive priče</a:t>
            </a:r>
            <a:endParaRPr sz="2100">
              <a:solidFill>
                <a:schemeClr val="dk1"/>
              </a:solidFill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Statistiku</a:t>
            </a:r>
            <a:endParaRPr sz="2100">
              <a:solidFill>
                <a:schemeClr val="dk1"/>
              </a:solidFill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Analize</a:t>
            </a:r>
            <a:endParaRPr sz="2100">
              <a:solidFill>
                <a:schemeClr val="dk1"/>
              </a:solidFill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Dobre sagovornike</a:t>
            </a:r>
            <a:endParaRPr sz="2100">
              <a:solidFill>
                <a:schemeClr val="dk1"/>
              </a:solidFill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Primere</a:t>
            </a:r>
            <a:endParaRPr sz="2100">
              <a:solidFill>
                <a:schemeClr val="dk1"/>
              </a:solidFill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Izjave koje se mogu citirati</a:t>
            </a:r>
            <a:endParaRPr sz="2100">
              <a:solidFill>
                <a:schemeClr val="dk1"/>
              </a:solidFill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Pripremljene informacije</a:t>
            </a:r>
            <a:endParaRPr sz="2100">
              <a:solidFill>
                <a:schemeClr val="dk1"/>
              </a:solidFill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Dobre fotke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97" name="Google Shape;97;g130040dd77e_0_10"/>
          <p:cNvSpPr txBox="1"/>
          <p:nvPr/>
        </p:nvSpPr>
        <p:spPr>
          <a:xfrm>
            <a:off x="5772150" y="1185863"/>
            <a:ext cx="6769800" cy="969600"/>
          </a:xfrm>
          <a:prstGeom prst="rect">
            <a:avLst/>
          </a:prstGeom>
          <a:solidFill>
            <a:srgbClr val="B9CDE5"/>
          </a:solidFill>
          <a:ln cap="flat" cmpd="sng" w="762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5400"/>
              <a:buFont typeface="Calibri"/>
              <a:buNone/>
            </a:pPr>
            <a:r>
              <a:rPr b="1" lang="en-US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Šta mediji žele?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30040dd77e_0_15"/>
          <p:cNvSpPr txBox="1"/>
          <p:nvPr/>
        </p:nvSpPr>
        <p:spPr>
          <a:xfrm>
            <a:off x="5772150" y="1185863"/>
            <a:ext cx="6769800" cy="969600"/>
          </a:xfrm>
          <a:prstGeom prst="rect">
            <a:avLst/>
          </a:prstGeom>
          <a:solidFill>
            <a:srgbClr val="B9CDE5"/>
          </a:solidFill>
          <a:ln cap="flat" cmpd="sng" w="762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5400"/>
              <a:buFont typeface="Calibri"/>
              <a:buNone/>
            </a:pPr>
            <a:r>
              <a:rPr b="1" lang="en-US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MOĆ STORYTELLING-A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03" name="Google Shape;103;g130040dd77e_0_15"/>
          <p:cNvSpPr txBox="1"/>
          <p:nvPr/>
        </p:nvSpPr>
        <p:spPr>
          <a:xfrm>
            <a:off x="919050" y="3111900"/>
            <a:ext cx="16301100" cy="54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u="sng">
                <a:latin typeface="Calibri"/>
                <a:ea typeface="Calibri"/>
                <a:cs typeface="Calibri"/>
                <a:sym typeface="Calibri"/>
              </a:rPr>
              <a:t>Cilj svake priče je da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:</a:t>
            </a:r>
            <a:endParaRPr sz="3800">
              <a:latin typeface="Calibri"/>
              <a:ea typeface="Calibri"/>
              <a:cs typeface="Calibri"/>
              <a:sym typeface="Calibri"/>
            </a:endParaRPr>
          </a:p>
          <a:p>
            <a:pPr indent="-469900" lvl="0" marL="457200" rtl="0" algn="l">
              <a:spcBef>
                <a:spcPts val="0"/>
              </a:spcBef>
              <a:spcAft>
                <a:spcPts val="0"/>
              </a:spcAft>
              <a:buSzPts val="3800"/>
              <a:buFont typeface="Calibri"/>
              <a:buChar char="●"/>
            </a:pP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izmami emociju</a:t>
            </a:r>
            <a:endParaRPr sz="3800">
              <a:latin typeface="Calibri"/>
              <a:ea typeface="Calibri"/>
              <a:cs typeface="Calibri"/>
              <a:sym typeface="Calibri"/>
            </a:endParaRPr>
          </a:p>
          <a:p>
            <a:pPr indent="-469900" lvl="0" marL="457200" rtl="0" algn="l">
              <a:spcBef>
                <a:spcPts val="0"/>
              </a:spcBef>
              <a:spcAft>
                <a:spcPts val="0"/>
              </a:spcAft>
              <a:buSzPts val="3800"/>
              <a:buFont typeface="Calibri"/>
              <a:buChar char="●"/>
            </a:pP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pokrene na akciju</a:t>
            </a:r>
            <a:endParaRPr sz="3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u="sng">
                <a:latin typeface="Calibri"/>
                <a:ea typeface="Calibri"/>
                <a:cs typeface="Calibri"/>
                <a:sym typeface="Calibri"/>
              </a:rPr>
              <a:t>Priča je emocionalizovana informacija: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 serija podataka ispričana sa emocijom i detaljima. Priče daju boju i dubinu vašem materijalu i omogućavaju ljudima da se povežu sa porukom na dublji i značajniji način.</a:t>
            </a:r>
            <a:endParaRPr sz="3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u="sng">
                <a:latin typeface="Calibri"/>
                <a:ea typeface="Calibri"/>
                <a:cs typeface="Calibri"/>
                <a:sym typeface="Calibri"/>
              </a:rPr>
              <a:t>Dajte vašim pričama ljudski lik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: Oslikajte problem kroz snažnu, ličnu priču jedne osobe.</a:t>
            </a:r>
            <a:endParaRPr sz="3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30040dd77e_0_25"/>
          <p:cNvSpPr txBox="1"/>
          <p:nvPr/>
        </p:nvSpPr>
        <p:spPr>
          <a:xfrm>
            <a:off x="4572000" y="3619500"/>
            <a:ext cx="9144000" cy="53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✔"/>
            </a:pPr>
            <a:r>
              <a:rPr b="0" i="0" lang="en-US" sz="4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Jednostavna</a:t>
            </a:r>
            <a:endParaRPr sz="2100">
              <a:solidFill>
                <a:schemeClr val="dk1"/>
              </a:solidFill>
            </a:endParaRPr>
          </a:p>
          <a:p>
            <a:pPr indent="-1270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✔"/>
            </a:pPr>
            <a:r>
              <a:rPr b="0" i="0" lang="en-US" sz="4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Kratka</a:t>
            </a:r>
            <a:endParaRPr sz="2100">
              <a:solidFill>
                <a:schemeClr val="dk1"/>
              </a:solidFill>
            </a:endParaRPr>
          </a:p>
          <a:p>
            <a:pPr indent="-1270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✔"/>
            </a:pPr>
            <a:r>
              <a:rPr b="0" i="0" lang="en-US" sz="4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Aktivna</a:t>
            </a:r>
            <a:endParaRPr sz="2100">
              <a:solidFill>
                <a:schemeClr val="dk1"/>
              </a:solidFill>
            </a:endParaRPr>
          </a:p>
          <a:p>
            <a:pPr indent="-1270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None/>
            </a:pPr>
            <a:r>
              <a:t/>
            </a:r>
            <a:endParaRPr b="0" i="0" sz="4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oto Sans Symbols"/>
              <a:buChar char="✔"/>
            </a:pPr>
            <a:r>
              <a:rPr b="0" i="0" lang="en-US" sz="4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Istinita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09" name="Google Shape;109;g130040dd77e_0_25"/>
          <p:cNvSpPr txBox="1"/>
          <p:nvPr/>
        </p:nvSpPr>
        <p:spPr>
          <a:xfrm>
            <a:off x="5772150" y="1185863"/>
            <a:ext cx="6769800" cy="969600"/>
          </a:xfrm>
          <a:prstGeom prst="rect">
            <a:avLst/>
          </a:prstGeom>
          <a:solidFill>
            <a:srgbClr val="B9CDE5"/>
          </a:solidFill>
          <a:ln cap="flat" cmpd="sng" w="762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5400"/>
              <a:buFont typeface="Calibri"/>
              <a:buNone/>
            </a:pPr>
            <a:r>
              <a:rPr b="1" lang="en-US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Dobra priča je: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30040dd77e_0_124"/>
          <p:cNvSpPr txBox="1"/>
          <p:nvPr/>
        </p:nvSpPr>
        <p:spPr>
          <a:xfrm>
            <a:off x="1128675" y="3619500"/>
            <a:ext cx="16123800" cy="45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-3302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✔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en-US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 i rešenje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Koji je izazov sa kojim se bavite i kako ga rešavate?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46100" lvl="0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✔"/>
            </a:pPr>
            <a:r>
              <a:rPr lang="en-US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Ljudski interes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Oživljavanje problema i rešenja kroz jaku priču jedne osobe (ili porodice, itd.) jeste najbolji način da se privuče pažnja i srca ljudi.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46100" lvl="0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✔"/>
            </a:pPr>
            <a:r>
              <a:rPr lang="en-US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Emocija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Opet, priča koja izaziva snažne emocije u vašoj publici pomoći će im ne samo da razumeju vaš rad, već i da ga upamte – i preduzmu akciju.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46100" lvl="0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✔"/>
            </a:pPr>
            <a:r>
              <a:rPr lang="en-US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Poziv na akciju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Šta želite da vaša publika uradi kada čuje vašu priču? Budite jasni šta vam je potrebno i kako ljudi mogu da preduzmu akciju da bi bili deo rešenja.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15" name="Google Shape;115;g130040dd77e_0_124"/>
          <p:cNvSpPr txBox="1"/>
          <p:nvPr/>
        </p:nvSpPr>
        <p:spPr>
          <a:xfrm>
            <a:off x="5772150" y="1185863"/>
            <a:ext cx="6769800" cy="969600"/>
          </a:xfrm>
          <a:prstGeom prst="rect">
            <a:avLst/>
          </a:prstGeom>
          <a:solidFill>
            <a:srgbClr val="B9CDE5"/>
          </a:solidFill>
          <a:ln cap="flat" cmpd="sng" w="762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5400"/>
              <a:buFont typeface="Calibri"/>
              <a:buNone/>
            </a:pPr>
            <a:r>
              <a:rPr b="1" lang="en-US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Elementi dobre priče</a:t>
            </a:r>
            <a:r>
              <a:rPr b="1" lang="en-US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30040dd77e_0_30"/>
          <p:cNvSpPr txBox="1"/>
          <p:nvPr/>
        </p:nvSpPr>
        <p:spPr>
          <a:xfrm>
            <a:off x="4572000" y="3205163"/>
            <a:ext cx="9144000" cy="59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Nadnaslov</a:t>
            </a:r>
            <a:endParaRPr sz="2100">
              <a:solidFill>
                <a:schemeClr val="dk1"/>
              </a:solidFill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Naslov</a:t>
            </a:r>
            <a:endParaRPr sz="2100">
              <a:solidFill>
                <a:schemeClr val="dk1"/>
              </a:solidFill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Podnaslov</a:t>
            </a:r>
            <a:endParaRPr sz="2100">
              <a:solidFill>
                <a:schemeClr val="dk1"/>
              </a:solidFill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Prvi pasus – </a:t>
            </a:r>
            <a:r>
              <a:rPr i="1" lang="en-US" sz="4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b="0" i="1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lead</a:t>
            </a:r>
            <a:r>
              <a:rPr i="1" lang="en-US" sz="4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informacije direktno „u glavu“</a:t>
            </a:r>
            <a:endParaRPr sz="2100">
              <a:solidFill>
                <a:schemeClr val="dk1"/>
              </a:solidFill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Drugi pasus - razrada</a:t>
            </a:r>
            <a:endParaRPr sz="2100">
              <a:solidFill>
                <a:schemeClr val="dk1"/>
              </a:solidFill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Treći pasus – izjava, više o kampanji, ponovljena ključna poruka</a:t>
            </a:r>
            <a:endParaRPr sz="2100">
              <a:solidFill>
                <a:schemeClr val="dk1"/>
              </a:solidFill>
            </a:endParaRPr>
          </a:p>
          <a:p>
            <a:pPr indent="-431800" lvl="0" marL="431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Noto Sans Symbols"/>
              <a:buChar char="✔"/>
            </a:pPr>
            <a:r>
              <a:rPr b="0" i="0" lang="en-US" sz="4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Kontakt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21" name="Google Shape;121;g130040dd77e_0_30"/>
          <p:cNvSpPr txBox="1"/>
          <p:nvPr/>
        </p:nvSpPr>
        <p:spPr>
          <a:xfrm>
            <a:off x="5772150" y="1185863"/>
            <a:ext cx="6769800" cy="969600"/>
          </a:xfrm>
          <a:prstGeom prst="rect">
            <a:avLst/>
          </a:prstGeom>
          <a:solidFill>
            <a:srgbClr val="B9CDE5"/>
          </a:solidFill>
          <a:ln cap="flat" cmpd="sng" w="762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5400"/>
              <a:buFont typeface="Calibri"/>
              <a:buNone/>
            </a:pPr>
            <a:r>
              <a:rPr b="1" lang="en-US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SAOPŠTENJE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30040dd77e_0_133"/>
          <p:cNvSpPr txBox="1"/>
          <p:nvPr/>
        </p:nvSpPr>
        <p:spPr>
          <a:xfrm>
            <a:off x="1144800" y="3205175"/>
            <a:ext cx="16027200" cy="55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-495300" lvl="0" marL="685800" rtl="0" algn="l">
              <a:spcBef>
                <a:spcPts val="0"/>
              </a:spcBef>
              <a:spcAft>
                <a:spcPts val="0"/>
              </a:spcAft>
              <a:buSzPts val="2400"/>
              <a:buChar char="✔"/>
            </a:pPr>
            <a:r>
              <a:rPr b="1" lang="en-US" sz="2400" u="sng">
                <a:solidFill>
                  <a:schemeClr val="dk1"/>
                </a:solidFill>
              </a:rPr>
              <a:t>Dužina:</a:t>
            </a:r>
            <a:r>
              <a:rPr lang="en-US" sz="2400">
                <a:solidFill>
                  <a:schemeClr val="dk1"/>
                </a:solidFill>
              </a:rPr>
              <a:t> Ne duže od jedne a4 strane</a:t>
            </a:r>
            <a:endParaRPr sz="2400">
              <a:solidFill>
                <a:schemeClr val="dk1"/>
              </a:solidFill>
            </a:endParaRPr>
          </a:p>
          <a:p>
            <a:pPr indent="-495300" lvl="0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✔"/>
            </a:pPr>
            <a:r>
              <a:rPr b="1" lang="en-US" sz="2400" u="sng">
                <a:solidFill>
                  <a:schemeClr val="dk1"/>
                </a:solidFill>
              </a:rPr>
              <a:t>Tajming</a:t>
            </a:r>
            <a:r>
              <a:rPr b="1" lang="en-US" sz="2400">
                <a:solidFill>
                  <a:schemeClr val="dk1"/>
                </a:solidFill>
              </a:rPr>
              <a:t>:</a:t>
            </a:r>
            <a:r>
              <a:rPr lang="en-US" sz="2400">
                <a:solidFill>
                  <a:schemeClr val="dk1"/>
                </a:solidFill>
              </a:rPr>
              <a:t> Upoznajte se sa tim kako funkcioniše redakcija i prilagođavajte se njihovom rasporedu – kad se šalje saopštenje, kad se organizuje događaj; najava za događaj dan pred događaj, saopštenje odmah nakon događaja; Za nedeljnike:</a:t>
            </a:r>
            <a:r>
              <a:rPr lang="en-US" sz="2400">
                <a:solidFill>
                  <a:srgbClr val="70AD47"/>
                </a:solidFill>
              </a:rPr>
              <a:t> </a:t>
            </a:r>
            <a:r>
              <a:rPr lang="en-US" sz="2400">
                <a:solidFill>
                  <a:schemeClr val="dk1"/>
                </a:solidFill>
              </a:rPr>
              <a:t>Saopštenja šaljite 3 dana pre objavljivanja nedeljnika.</a:t>
            </a:r>
            <a:endParaRPr sz="2400">
              <a:solidFill>
                <a:schemeClr val="dk1"/>
              </a:solidFill>
            </a:endParaRPr>
          </a:p>
          <a:p>
            <a:pPr indent="-5524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✔"/>
            </a:pPr>
            <a:r>
              <a:rPr b="1" lang="en-US" sz="2400" u="sng"/>
              <a:t>Slanje i-mejlom</a:t>
            </a:r>
            <a:r>
              <a:rPr lang="en-US" sz="2400"/>
              <a:t>: </a:t>
            </a:r>
            <a:r>
              <a:rPr lang="en-US" sz="2400">
                <a:solidFill>
                  <a:schemeClr val="dk1"/>
                </a:solidFill>
              </a:rPr>
              <a:t>razmislite šta ćete napisati u </a:t>
            </a:r>
            <a:r>
              <a:rPr b="1" lang="en-US" sz="2400">
                <a:solidFill>
                  <a:schemeClr val="dk1"/>
                </a:solidFill>
              </a:rPr>
              <a:t>naslovu (subject line),</a:t>
            </a:r>
            <a:r>
              <a:rPr lang="en-US" sz="2400">
                <a:solidFill>
                  <a:schemeClr val="dk1"/>
                </a:solidFill>
              </a:rPr>
              <a:t> jer je to prvo što će novinar videti. Naslov i-mejla treba da bude pamtljiv, vidljiv na prvi pogled. Ključni deo saopštenja kopira se u telo mejla, a duža verzija se šalje u prilogu (nikako PDF) ili celo saopštenje u telu mejla. Ako saopštenje šaljete na više adresa različitih medija, koristite opciju BCC, ne CC. Podaci kontakt osobe za medije treba da budu obavezni deo vašeg saopštenja.</a:t>
            </a:r>
            <a:endParaRPr sz="2400">
              <a:solidFill>
                <a:schemeClr val="dk1"/>
              </a:solidFill>
            </a:endParaRPr>
          </a:p>
          <a:p>
            <a:pPr indent="-55245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✔"/>
            </a:pPr>
            <a:r>
              <a:rPr b="1" lang="en-US" sz="2400">
                <a:solidFill>
                  <a:schemeClr val="dk1"/>
                </a:solidFill>
              </a:rPr>
              <a:t>Fotografija u prilogu</a:t>
            </a:r>
            <a:r>
              <a:rPr lang="en-US" sz="2400">
                <a:solidFill>
                  <a:schemeClr val="dk1"/>
                </a:solidFill>
              </a:rPr>
              <a:t>: potpisane, sa opisom/imenom i prezimenom ako su ljudi na fotografiji</a:t>
            </a:r>
            <a:endParaRPr sz="2400">
              <a:solidFill>
                <a:schemeClr val="dk1"/>
              </a:solidFill>
            </a:endParaRPr>
          </a:p>
          <a:p>
            <a:pPr indent="0" lvl="0" marL="6858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0000"/>
                </a:solidFill>
              </a:rPr>
              <a:t>Važno</a:t>
            </a:r>
            <a:r>
              <a:rPr lang="en-US" sz="2400">
                <a:solidFill>
                  <a:schemeClr val="dk1"/>
                </a:solidFill>
              </a:rPr>
              <a:t>: Nikako nemojte „skidati“ fotografije drugih medija ili fotografa jer to je prostor za ozbiljne tužbe i sudske procese. </a:t>
            </a:r>
            <a:endParaRPr sz="2400">
              <a:solidFill>
                <a:schemeClr val="dk1"/>
              </a:solidFill>
            </a:endParaRPr>
          </a:p>
          <a:p>
            <a:pPr indent="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27" name="Google Shape;127;g130040dd77e_0_133"/>
          <p:cNvSpPr txBox="1"/>
          <p:nvPr/>
        </p:nvSpPr>
        <p:spPr>
          <a:xfrm>
            <a:off x="5772150" y="1185863"/>
            <a:ext cx="6769800" cy="969600"/>
          </a:xfrm>
          <a:prstGeom prst="rect">
            <a:avLst/>
          </a:prstGeom>
          <a:solidFill>
            <a:srgbClr val="B9CDE5"/>
          </a:solidFill>
          <a:ln cap="flat" cmpd="sng" w="762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5400"/>
              <a:buFont typeface="Calibri"/>
              <a:buNone/>
            </a:pPr>
            <a:r>
              <a:rPr b="1" lang="en-US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SAVETI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30040dd77e_0_141"/>
          <p:cNvSpPr txBox="1"/>
          <p:nvPr/>
        </p:nvSpPr>
        <p:spPr>
          <a:xfrm>
            <a:off x="1144800" y="3205175"/>
            <a:ext cx="16027200" cy="56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 u="sng">
                <a:solidFill>
                  <a:schemeClr val="dk1"/>
                </a:solidFill>
              </a:rPr>
              <a:t>Elektronski (TV i Radio) mediji: </a:t>
            </a:r>
            <a:r>
              <a:rPr lang="en-US" sz="2400">
                <a:solidFill>
                  <a:schemeClr val="dk1"/>
                </a:solidFill>
              </a:rPr>
              <a:t>Ako od vas zatraže intervju za radio ili televiziju, unapred pripremite beleške. Razmislite koja bi vam pitanja mogli postaviti i pripremite najviše tri informacije koje vi želite da saopštite. Izbegavajte žargon i skraćenice.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Postarajte se da</a:t>
            </a:r>
            <a:r>
              <a:rPr b="1" lang="en-US" sz="2400" u="sng">
                <a:solidFill>
                  <a:schemeClr val="dk1"/>
                </a:solidFill>
              </a:rPr>
              <a:t> telefonom proverite da li je novinar ili urednik video vašu vest</a:t>
            </a:r>
            <a:r>
              <a:rPr lang="en-US" sz="2400">
                <a:solidFill>
                  <a:schemeClr val="dk1"/>
                </a:solidFill>
              </a:rPr>
              <a:t>,  saopštenje ili najavu. Iskoristite taj poziv da proverite da li je potrebno da dostavite dodatne informacije, fotografije ili infografike za prilog.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</a:rPr>
              <a:t>Može se desiti da će novinari pretvoriti vaš telefonski poziv u ad hoc intervju, što je u suštini u redu – osim kada je u pitanju žuta štampa! Za </a:t>
            </a:r>
            <a:r>
              <a:rPr b="1" lang="en-US" sz="2400" u="sng">
                <a:solidFill>
                  <a:schemeClr val="dk1"/>
                </a:solidFill>
              </a:rPr>
              <a:t>tabloide</a:t>
            </a:r>
            <a:r>
              <a:rPr lang="en-US" sz="2400">
                <a:solidFill>
                  <a:schemeClr val="dk1"/>
                </a:solidFill>
              </a:rPr>
              <a:t> važi sledeće pravilo: Nemojte davati usmene izjave već samo pisane, jer su tabloidi poznati po tome da izvrću izjave da bi napravili senzacionalističke priče.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6858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400" u="sng">
              <a:solidFill>
                <a:schemeClr val="dk1"/>
              </a:solidFill>
            </a:endParaRPr>
          </a:p>
          <a:p>
            <a:pPr indent="0" lvl="0" marL="685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33" name="Google Shape;133;g130040dd77e_0_141"/>
          <p:cNvSpPr txBox="1"/>
          <p:nvPr/>
        </p:nvSpPr>
        <p:spPr>
          <a:xfrm>
            <a:off x="5772150" y="1185863"/>
            <a:ext cx="6769800" cy="969600"/>
          </a:xfrm>
          <a:prstGeom prst="rect">
            <a:avLst/>
          </a:prstGeom>
          <a:solidFill>
            <a:srgbClr val="B9CDE5"/>
          </a:solidFill>
          <a:ln cap="flat" cmpd="sng" w="762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5400"/>
              <a:buFont typeface="Calibri"/>
              <a:buNone/>
            </a:pPr>
            <a:r>
              <a:rPr b="1" lang="en-US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SAVETI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2019-06-13T11:01:59Z</dcterms:created>
  <dc:creator>Milica</dc:creator>
</cp:coreProperties>
</file>